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  <p:sldMasterId id="2147483686" r:id="rId2"/>
  </p:sldMasterIdLst>
  <p:notesMasterIdLst>
    <p:notesMasterId r:id="rId25"/>
  </p:notesMasterIdLst>
  <p:sldIdLst>
    <p:sldId id="256" r:id="rId3"/>
    <p:sldId id="259" r:id="rId4"/>
    <p:sldId id="264" r:id="rId5"/>
    <p:sldId id="265" r:id="rId6"/>
    <p:sldId id="338" r:id="rId7"/>
    <p:sldId id="339" r:id="rId8"/>
    <p:sldId id="340" r:id="rId9"/>
    <p:sldId id="341" r:id="rId10"/>
    <p:sldId id="342" r:id="rId11"/>
    <p:sldId id="343" r:id="rId12"/>
    <p:sldId id="344" r:id="rId13"/>
    <p:sldId id="345" r:id="rId14"/>
    <p:sldId id="346" r:id="rId15"/>
    <p:sldId id="347" r:id="rId16"/>
    <p:sldId id="271" r:id="rId17"/>
    <p:sldId id="266" r:id="rId18"/>
    <p:sldId id="350" r:id="rId19"/>
    <p:sldId id="351" r:id="rId20"/>
    <p:sldId id="353" r:id="rId21"/>
    <p:sldId id="352" r:id="rId22"/>
    <p:sldId id="279" r:id="rId23"/>
    <p:sldId id="362" r:id="rId24"/>
  </p:sldIdLst>
  <p:sldSz cx="12192000" cy="6858000"/>
  <p:notesSz cx="6858000" cy="9144000"/>
  <p:embeddedFontLst>
    <p:embeddedFont>
      <p:font typeface="Century Gothic" panose="020B0502020202020204" pitchFamily="34" charset="0"/>
      <p:regular r:id="rId26"/>
      <p:bold r:id="rId27"/>
      <p:italic r:id="rId28"/>
      <p:boldItalic r:id="rId29"/>
    </p:embeddedFont>
    <p:embeddedFont>
      <p:font typeface="Poppins" panose="00000500000000000000" pitchFamily="2" charset="0"/>
      <p:regular r:id="rId30"/>
      <p:bold r:id="rId31"/>
      <p:italic r:id="rId32"/>
      <p:boldItalic r:id="rId33"/>
    </p:embeddedFont>
    <p:embeddedFont>
      <p:font typeface="Wingdings 3" panose="05040102010807070707" pitchFamily="18" charset="2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0" roundtripDataSignature="AMtx7mhTXryCM6yWzAT2k/yYPT4fZblh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10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10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10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10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100" Type="http://customschemas.google.com/relationships/presentationmetadata" Target="meta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121532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1194ee596e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g21194ee596e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4754"/>
              </a:buClr>
              <a:buSzPts val="1800"/>
              <a:buFont typeface="Source Sans Pro"/>
              <a:buNone/>
            </a:pPr>
            <a:endParaRPr sz="1800" dirty="0"/>
          </a:p>
        </p:txBody>
      </p:sp>
      <p:sp>
        <p:nvSpPr>
          <p:cNvPr id="134" name="Google Shape;134;g21194ee596e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36569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1197e7cf6e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g21197e7cf6e_0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4754"/>
              </a:buClr>
              <a:buSzPts val="1800"/>
              <a:buFont typeface="Source Sans Pro"/>
              <a:buNone/>
            </a:pPr>
            <a:endParaRPr sz="1800"/>
          </a:p>
        </p:txBody>
      </p:sp>
      <p:sp>
        <p:nvSpPr>
          <p:cNvPr id="247" name="Google Shape;247;g21197e7cf6e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6850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1197e7cf6e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g21197e7cf6e_0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4754"/>
              </a:buClr>
              <a:buSzPts val="1800"/>
              <a:buFont typeface="Source Sans Pro"/>
              <a:buNone/>
            </a:pPr>
            <a:endParaRPr sz="1800"/>
          </a:p>
        </p:txBody>
      </p:sp>
      <p:sp>
        <p:nvSpPr>
          <p:cNvPr id="247" name="Google Shape;247;g21197e7cf6e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5825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1197e7cf6e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g21197e7cf6e_0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4754"/>
              </a:buClr>
              <a:buSzPts val="1800"/>
              <a:buFont typeface="Source Sans Pro"/>
              <a:buNone/>
            </a:pPr>
            <a:endParaRPr sz="1800"/>
          </a:p>
        </p:txBody>
      </p:sp>
      <p:sp>
        <p:nvSpPr>
          <p:cNvPr id="247" name="Google Shape;247;g21197e7cf6e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5426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1197e7cf6e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g21197e7cf6e_0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4754"/>
              </a:buClr>
              <a:buSzPts val="1800"/>
              <a:buFont typeface="Source Sans Pro"/>
              <a:buNone/>
            </a:pPr>
            <a:endParaRPr sz="1800"/>
          </a:p>
        </p:txBody>
      </p:sp>
      <p:sp>
        <p:nvSpPr>
          <p:cNvPr id="247" name="Google Shape;247;g21197e7cf6e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5604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1197e7cf6e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g21197e7cf6e_0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4754"/>
              </a:buClr>
              <a:buSzPts val="1800"/>
              <a:buFont typeface="Source Sans Pro"/>
              <a:buNone/>
            </a:pPr>
            <a:endParaRPr sz="1800"/>
          </a:p>
        </p:txBody>
      </p:sp>
      <p:sp>
        <p:nvSpPr>
          <p:cNvPr id="247" name="Google Shape;247;g21197e7cf6e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31989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1197e7cf6e_0_2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25" name="Google Shape;325;g21197e7cf6e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64048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1194ee596e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21194ee596e_0_1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4754"/>
              </a:buClr>
              <a:buSzPts val="1800"/>
              <a:buFont typeface="Source Sans Pro"/>
              <a:buNone/>
            </a:pPr>
            <a:endParaRPr sz="1800"/>
          </a:p>
        </p:txBody>
      </p:sp>
      <p:sp>
        <p:nvSpPr>
          <p:cNvPr id="261" name="Google Shape;261;g21194ee596e_0_1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6841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1197e7cf6e_0_2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25" name="Google Shape;325;g21197e7cf6e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050219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1194ee596e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21194ee596e_0_1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4754"/>
              </a:buClr>
              <a:buSzPts val="1800"/>
              <a:buFont typeface="Source Sans Pro"/>
              <a:buNone/>
            </a:pPr>
            <a:endParaRPr sz="1800"/>
          </a:p>
        </p:txBody>
      </p:sp>
      <p:sp>
        <p:nvSpPr>
          <p:cNvPr id="261" name="Google Shape;261;g21194ee596e_0_1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03856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1194ee596e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21194ee596e_0_1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4754"/>
              </a:buClr>
              <a:buSzPts val="1800"/>
              <a:buFont typeface="Source Sans Pro"/>
              <a:buNone/>
            </a:pPr>
            <a:endParaRPr sz="1800" dirty="0"/>
          </a:p>
        </p:txBody>
      </p:sp>
      <p:sp>
        <p:nvSpPr>
          <p:cNvPr id="261" name="Google Shape;261;g21194ee596e_0_1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1060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1194ee596e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g21194ee596e_0_1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4754"/>
              </a:buClr>
              <a:buSzPts val="1800"/>
              <a:buFont typeface="Source Sans Pro"/>
              <a:buNone/>
            </a:pPr>
            <a:endParaRPr sz="1800"/>
          </a:p>
        </p:txBody>
      </p:sp>
      <p:sp>
        <p:nvSpPr>
          <p:cNvPr id="166" name="Google Shape;166;g21194ee596e_0_1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29997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1194ee596e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21194ee596e_0_1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4754"/>
              </a:buClr>
              <a:buSzPts val="1800"/>
              <a:buFont typeface="Source Sans Pro"/>
              <a:buNone/>
            </a:pPr>
            <a:endParaRPr sz="1800"/>
          </a:p>
        </p:txBody>
      </p:sp>
      <p:sp>
        <p:nvSpPr>
          <p:cNvPr id="261" name="Google Shape;261;g21194ee596e_0_1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4368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15a699482b_0_5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27" name="Google Shape;427;g215a699482b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431439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1194ee596e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21194ee596e_0_1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4754"/>
              </a:buClr>
              <a:buSzPts val="1800"/>
              <a:buFont typeface="Source Sans Pro"/>
              <a:buNone/>
            </a:pPr>
            <a:endParaRPr sz="1800"/>
          </a:p>
        </p:txBody>
      </p:sp>
      <p:sp>
        <p:nvSpPr>
          <p:cNvPr id="261" name="Google Shape;261;g21194ee596e_0_1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9803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1197e7cf6e_0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35" name="Google Shape;235;g21197e7cf6e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11671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1197e7cf6e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g21197e7cf6e_0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4754"/>
              </a:buClr>
              <a:buSzPts val="1800"/>
              <a:buFont typeface="Source Sans Pro"/>
              <a:buNone/>
            </a:pPr>
            <a:endParaRPr sz="1800"/>
          </a:p>
        </p:txBody>
      </p:sp>
      <p:sp>
        <p:nvSpPr>
          <p:cNvPr id="247" name="Google Shape;247;g21197e7cf6e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3525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1197e7cf6e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g21197e7cf6e_0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4754"/>
              </a:buClr>
              <a:buSzPts val="1800"/>
              <a:buFont typeface="Source Sans Pro"/>
              <a:buNone/>
            </a:pPr>
            <a:endParaRPr sz="1800"/>
          </a:p>
        </p:txBody>
      </p:sp>
      <p:sp>
        <p:nvSpPr>
          <p:cNvPr id="247" name="Google Shape;247;g21197e7cf6e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0431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1197e7cf6e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g21197e7cf6e_0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4754"/>
              </a:buClr>
              <a:buSzPts val="1800"/>
              <a:buFont typeface="Source Sans Pro"/>
              <a:buNone/>
            </a:pPr>
            <a:endParaRPr sz="1800"/>
          </a:p>
        </p:txBody>
      </p:sp>
      <p:sp>
        <p:nvSpPr>
          <p:cNvPr id="247" name="Google Shape;247;g21197e7cf6e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6386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1197e7cf6e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g21197e7cf6e_0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4754"/>
              </a:buClr>
              <a:buSzPts val="1800"/>
              <a:buFont typeface="Source Sans Pro"/>
              <a:buNone/>
            </a:pPr>
            <a:endParaRPr sz="1800"/>
          </a:p>
        </p:txBody>
      </p:sp>
      <p:sp>
        <p:nvSpPr>
          <p:cNvPr id="247" name="Google Shape;247;g21197e7cf6e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4581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1197e7cf6e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g21197e7cf6e_0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4754"/>
              </a:buClr>
              <a:buSzPts val="1800"/>
              <a:buFont typeface="Source Sans Pro"/>
              <a:buNone/>
            </a:pPr>
            <a:endParaRPr sz="1800"/>
          </a:p>
        </p:txBody>
      </p:sp>
      <p:sp>
        <p:nvSpPr>
          <p:cNvPr id="247" name="Google Shape;247;g21197e7cf6e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8823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1197e7cf6e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g21197e7cf6e_0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4754"/>
              </a:buClr>
              <a:buSzPts val="1800"/>
              <a:buFont typeface="Source Sans Pro"/>
              <a:buNone/>
            </a:pPr>
            <a:endParaRPr sz="1800"/>
          </a:p>
        </p:txBody>
      </p:sp>
      <p:sp>
        <p:nvSpPr>
          <p:cNvPr id="247" name="Google Shape;247;g21197e7cf6e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1027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345622" y="365125"/>
            <a:ext cx="1150075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800" b="1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8" name="Google Shape;78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80519" y="6258025"/>
            <a:ext cx="1165860" cy="23484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9"/>
          <p:cNvSpPr/>
          <p:nvPr/>
        </p:nvSpPr>
        <p:spPr>
          <a:xfrm rot="10800000" flipH="1">
            <a:off x="338397" y="6250801"/>
            <a:ext cx="249297" cy="2492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" name="Google Shape;80;p19"/>
          <p:cNvSpPr txBox="1">
            <a:spLocks noGrp="1"/>
          </p:cNvSpPr>
          <p:nvPr>
            <p:ph type="sldNum" idx="12"/>
          </p:nvPr>
        </p:nvSpPr>
        <p:spPr>
          <a:xfrm>
            <a:off x="382895" y="6306200"/>
            <a:ext cx="1603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oppins"/>
              <a:buNone/>
              <a:defRPr sz="9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oppins"/>
              <a:buNone/>
              <a:defRPr sz="9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oppins"/>
              <a:buNone/>
              <a:defRPr sz="9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oppins"/>
              <a:buNone/>
              <a:defRPr sz="9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oppins"/>
              <a:buNone/>
              <a:defRPr sz="9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oppins"/>
              <a:buNone/>
              <a:defRPr sz="9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oppins"/>
              <a:buNone/>
              <a:defRPr sz="9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oppins"/>
              <a:buNone/>
              <a:defRPr sz="9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oppins"/>
              <a:buNone/>
              <a:defRPr sz="9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" name="Google Shape;81;p19"/>
          <p:cNvSpPr txBox="1"/>
          <p:nvPr/>
        </p:nvSpPr>
        <p:spPr>
          <a:xfrm>
            <a:off x="5060460" y="6306200"/>
            <a:ext cx="20710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Copyright © 2021 TalentLabs Limited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53174" y="602584"/>
            <a:ext cx="5619083" cy="5652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8/7/2025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65802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8/7/2025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83806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8/7/2025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3077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8/7/2025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20117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8/7/2025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46093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8/7/2025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0043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8/7/2025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75107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8/7/2025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332954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smtClean="0"/>
              <a:t>8/7/2025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4446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smtClean="0"/>
              <a:t>8/7/2025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48058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 descr="A picture containing indoor, keyboard, clos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9937" r="993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901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" name="Google Shape;86;p18"/>
          <p:cNvSpPr txBox="1">
            <a:spLocks noGrp="1"/>
          </p:cNvSpPr>
          <p:nvPr>
            <p:ph type="ctrTitle"/>
          </p:nvPr>
        </p:nvSpPr>
        <p:spPr>
          <a:xfrm>
            <a:off x="1524000" y="2771299"/>
            <a:ext cx="9144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48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ldNum" idx="12"/>
          </p:nvPr>
        </p:nvSpPr>
        <p:spPr>
          <a:xfrm>
            <a:off x="483228" y="6446579"/>
            <a:ext cx="70994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9" name="Google Shape;89;p18" descr="Icon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1708" y="533248"/>
            <a:ext cx="1808585" cy="364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smtClean="0"/>
              <a:t>8/7/2025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404721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smtClean="0"/>
              <a:t>8/7/2025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578038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smtClean="0"/>
              <a:t>8/7/2025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77997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smtClean="0"/>
              <a:t>8/7/2025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80859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263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2838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21194ee596e_0_119"/>
          <p:cNvSpPr txBox="1">
            <a:spLocks noGrp="1"/>
          </p:cNvSpPr>
          <p:nvPr>
            <p:ph type="title"/>
          </p:nvPr>
        </p:nvSpPr>
        <p:spPr>
          <a:xfrm>
            <a:off x="345622" y="365125"/>
            <a:ext cx="11500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800" b="1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g21194ee596e_0_119"/>
          <p:cNvSpPr txBox="1">
            <a:spLocks noGrp="1"/>
          </p:cNvSpPr>
          <p:nvPr>
            <p:ph type="sldNum" idx="12"/>
          </p:nvPr>
        </p:nvSpPr>
        <p:spPr>
          <a:xfrm>
            <a:off x="382895" y="6306200"/>
            <a:ext cx="1602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oppins"/>
              <a:buNone/>
              <a:defRPr sz="9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oppins"/>
              <a:buNone/>
              <a:defRPr sz="9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oppins"/>
              <a:buNone/>
              <a:defRPr sz="9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oppins"/>
              <a:buNone/>
              <a:defRPr sz="9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oppins"/>
              <a:buNone/>
              <a:defRPr sz="9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oppins"/>
              <a:buNone/>
              <a:defRPr sz="9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oppins"/>
              <a:buNone/>
              <a:defRPr sz="9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oppins"/>
              <a:buNone/>
              <a:defRPr sz="9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oppins"/>
              <a:buNone/>
              <a:defRPr sz="9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2237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09297"/>
              </a:buClr>
              <a:buSzPts val="2400"/>
              <a:buNone/>
              <a:defRPr sz="2400">
                <a:solidFill>
                  <a:srgbClr val="909297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297"/>
              </a:buClr>
              <a:buSzPts val="2000"/>
              <a:buNone/>
              <a:defRPr sz="2000">
                <a:solidFill>
                  <a:srgbClr val="909297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297"/>
              </a:buClr>
              <a:buSzPts val="1800"/>
              <a:buNone/>
              <a:defRPr sz="1800">
                <a:solidFill>
                  <a:srgbClr val="909297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297"/>
              </a:buClr>
              <a:buSzPts val="1600"/>
              <a:buNone/>
              <a:defRPr sz="1600">
                <a:solidFill>
                  <a:srgbClr val="909297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297"/>
              </a:buClr>
              <a:buSzPts val="1600"/>
              <a:buNone/>
              <a:defRPr sz="1600">
                <a:solidFill>
                  <a:srgbClr val="909297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297"/>
              </a:buClr>
              <a:buSzPts val="1600"/>
              <a:buNone/>
              <a:defRPr sz="1600">
                <a:solidFill>
                  <a:srgbClr val="909297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297"/>
              </a:buClr>
              <a:buSzPts val="1600"/>
              <a:buNone/>
              <a:defRPr sz="1600">
                <a:solidFill>
                  <a:srgbClr val="909297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297"/>
              </a:buClr>
              <a:buSzPts val="1600"/>
              <a:buNone/>
              <a:defRPr sz="1600">
                <a:solidFill>
                  <a:srgbClr val="909297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297"/>
              </a:buClr>
              <a:buSzPts val="1600"/>
              <a:buNone/>
              <a:defRPr sz="1600">
                <a:solidFill>
                  <a:srgbClr val="909297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sldNum" idx="12"/>
          </p:nvPr>
        </p:nvSpPr>
        <p:spPr>
          <a:xfrm>
            <a:off x="483228" y="6356350"/>
            <a:ext cx="7099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ldNum" idx="12"/>
          </p:nvPr>
        </p:nvSpPr>
        <p:spPr>
          <a:xfrm>
            <a:off x="483228" y="6356350"/>
            <a:ext cx="7099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sldNum" idx="12"/>
          </p:nvPr>
        </p:nvSpPr>
        <p:spPr>
          <a:xfrm>
            <a:off x="483228" y="6356350"/>
            <a:ext cx="7099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483228" y="6356350"/>
            <a:ext cx="7099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483228" y="6356350"/>
            <a:ext cx="7099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483228" y="6356350"/>
            <a:ext cx="7099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8/7/2025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47856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image" Target="../media/image5.jpeg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ldNum" idx="12"/>
          </p:nvPr>
        </p:nvSpPr>
        <p:spPr>
          <a:xfrm>
            <a:off x="483228" y="6356350"/>
            <a:ext cx="7099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929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29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0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E0D914D-B099-4142-A885-11F276715148}" type="datetimeFigureOut">
              <a:rPr lang="en-US" dirty="0"/>
              <a:t>8/7/2025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345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1194ee596e_0_101"/>
          <p:cNvSpPr/>
          <p:nvPr/>
        </p:nvSpPr>
        <p:spPr>
          <a:xfrm>
            <a:off x="3596640" y="5699760"/>
            <a:ext cx="8595300" cy="115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7" name="Google Shape;137;g21194ee596e_0_101"/>
          <p:cNvSpPr txBox="1">
            <a:spLocks noGrp="1"/>
          </p:cNvSpPr>
          <p:nvPr>
            <p:ph type="sldNum" idx="12"/>
          </p:nvPr>
        </p:nvSpPr>
        <p:spPr>
          <a:xfrm>
            <a:off x="345621" y="6298505"/>
            <a:ext cx="20592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</a:t>
            </a:fld>
            <a:endParaRPr sz="1000" b="0" i="0" u="none" strike="noStrike" cap="none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8" name="Google Shape;138;g21194ee596e_0_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0519" y="6258025"/>
            <a:ext cx="1165860" cy="23484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0;p2">
            <a:extLst>
              <a:ext uri="{FF2B5EF4-FFF2-40B4-BE49-F238E27FC236}">
                <a16:creationId xmlns:a16="http://schemas.microsoft.com/office/drawing/2014/main" id="{40BD8553-C511-48CB-B7F9-1E8391B2243C}"/>
              </a:ext>
            </a:extLst>
          </p:cNvPr>
          <p:cNvSpPr/>
          <p:nvPr/>
        </p:nvSpPr>
        <p:spPr>
          <a:xfrm rot="10800000" flipH="1">
            <a:off x="331420" y="6279078"/>
            <a:ext cx="249297" cy="2492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525028-882F-4D16-86C1-48C73316857C}"/>
              </a:ext>
            </a:extLst>
          </p:cNvPr>
          <p:cNvSpPr txBox="1"/>
          <p:nvPr/>
        </p:nvSpPr>
        <p:spPr>
          <a:xfrm>
            <a:off x="305870" y="6248440"/>
            <a:ext cx="205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595FA-880A-4BCF-A0F5-636DD495578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0000"/>
          </a:blip>
          <a:srcRect/>
          <a:stretch/>
        </p:blipFill>
        <p:spPr>
          <a:xfrm>
            <a:off x="-88360" y="1"/>
            <a:ext cx="12280360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CA4B9B-2858-4A36-B12E-2F96EC08DC32}"/>
              </a:ext>
            </a:extLst>
          </p:cNvPr>
          <p:cNvSpPr txBox="1"/>
          <p:nvPr/>
        </p:nvSpPr>
        <p:spPr>
          <a:xfrm>
            <a:off x="3596640" y="1972718"/>
            <a:ext cx="5379720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SALES REPORT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1197e7cf6e_0_97"/>
          <p:cNvSpPr/>
          <p:nvPr/>
        </p:nvSpPr>
        <p:spPr>
          <a:xfrm>
            <a:off x="1780163" y="4867034"/>
            <a:ext cx="8012558" cy="18251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Poppins" panose="020B0604020202020204" charset="0"/>
                <a:cs typeface="Poppins" panose="020B0604020202020204" charset="0"/>
              </a:rPr>
              <a:t>Low average order values are frequent.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600" dirty="0">
              <a:effectLst/>
              <a:latin typeface="Poppins" panose="020B0604020202020204" charset="0"/>
              <a:cs typeface="Poppins" panose="020B060402020202020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Poppins" panose="020B0604020202020204" charset="0"/>
                <a:cs typeface="Poppins" panose="020B0604020202020204" charset="0"/>
              </a:rPr>
              <a:t>Distribution is right-skewed (long tail of high-value orders).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600" dirty="0">
              <a:effectLst/>
              <a:latin typeface="Poppins" panose="020B0604020202020204" charset="0"/>
              <a:cs typeface="Poppins" panose="020B060402020202020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Poppins" panose="020B0604020202020204" charset="0"/>
                <a:cs typeface="Poppins" panose="020B0604020202020204" charset="0"/>
              </a:rPr>
              <a:t>Multiple order value clusters exist.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600" dirty="0">
              <a:effectLst/>
              <a:latin typeface="Poppins" panose="020B0604020202020204" charset="0"/>
              <a:cs typeface="Poppins" panose="020B060402020202020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Poppins" panose="020B0604020202020204" charset="0"/>
                <a:cs typeface="Poppins" panose="020B0604020202020204" charset="0"/>
              </a:rPr>
              <a:t>Higher order values are less common.</a:t>
            </a:r>
            <a:endParaRPr sz="1200" b="0" i="0" u="none" strike="noStrike" cap="none" dirty="0">
              <a:solidFill>
                <a:schemeClr val="lt1"/>
              </a:solidFill>
              <a:latin typeface="Poppins" panose="020B0604020202020204" charset="0"/>
              <a:ea typeface="Poppins"/>
              <a:cs typeface="Poppins" panose="020B0604020202020204" charset="0"/>
              <a:sym typeface="Poppins"/>
            </a:endParaRPr>
          </a:p>
        </p:txBody>
      </p:sp>
      <p:sp>
        <p:nvSpPr>
          <p:cNvPr id="250" name="Google Shape;250;g21197e7cf6e_0_9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10</a:t>
            </a:fld>
            <a:endParaRPr sz="9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3" name="Google Shape;253;g21197e7cf6e_0_97"/>
          <p:cNvSpPr txBox="1">
            <a:spLocks noGrp="1"/>
          </p:cNvSpPr>
          <p:nvPr>
            <p:ph type="sldNum" idx="4294967295"/>
          </p:nvPr>
        </p:nvSpPr>
        <p:spPr>
          <a:xfrm>
            <a:off x="0" y="6305550"/>
            <a:ext cx="160338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10</a:t>
            </a:fld>
            <a:endParaRPr sz="9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2F17B8-A48D-44D7-8FDB-8FC66B3BA812}"/>
              </a:ext>
            </a:extLst>
          </p:cNvPr>
          <p:cNvSpPr/>
          <p:nvPr/>
        </p:nvSpPr>
        <p:spPr>
          <a:xfrm>
            <a:off x="10564238" y="6157609"/>
            <a:ext cx="1488332" cy="534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EE0F30-EC03-4ED5-9E9A-ADB8CB5AD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95" y="1346776"/>
            <a:ext cx="9378145" cy="310315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950C65A-5879-4F24-90B5-64366282F28B}"/>
              </a:ext>
            </a:extLst>
          </p:cNvPr>
          <p:cNvGrpSpPr/>
          <p:nvPr/>
        </p:nvGrpSpPr>
        <p:grpSpPr>
          <a:xfrm>
            <a:off x="1210768" y="4449930"/>
            <a:ext cx="1799684" cy="520496"/>
            <a:chOff x="4990288" y="1782720"/>
            <a:chExt cx="1799684" cy="5204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F378D8A-AA79-4779-ABD5-0E33DF204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90288" y="1782720"/>
              <a:ext cx="520496" cy="52049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355348-2153-4E05-AB5A-3DD90DEBF1A7}"/>
                </a:ext>
              </a:extLst>
            </p:cNvPr>
            <p:cNvSpPr txBox="1"/>
            <p:nvPr/>
          </p:nvSpPr>
          <p:spPr>
            <a:xfrm flipH="1">
              <a:off x="5510784" y="1858302"/>
              <a:ext cx="12791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Insights</a:t>
              </a:r>
            </a:p>
          </p:txBody>
        </p:sp>
      </p:grpSp>
      <p:sp>
        <p:nvSpPr>
          <p:cNvPr id="13" name="Google Shape;257;g21197e7cf6e_0_97">
            <a:extLst>
              <a:ext uri="{FF2B5EF4-FFF2-40B4-BE49-F238E27FC236}">
                <a16:creationId xmlns:a16="http://schemas.microsoft.com/office/drawing/2014/main" id="{B141D559-8CD7-4408-B94F-8E88E2EC2263}"/>
              </a:ext>
            </a:extLst>
          </p:cNvPr>
          <p:cNvSpPr txBox="1">
            <a:spLocks/>
          </p:cNvSpPr>
          <p:nvPr/>
        </p:nvSpPr>
        <p:spPr>
          <a:xfrm>
            <a:off x="291102" y="361419"/>
            <a:ext cx="8055230" cy="4924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3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Average Order Value (AOV) Distribution</a:t>
            </a:r>
          </a:p>
        </p:txBody>
      </p:sp>
    </p:spTree>
    <p:extLst>
      <p:ext uri="{BB962C8B-B14F-4D97-AF65-F5344CB8AC3E}">
        <p14:creationId xmlns:p14="http://schemas.microsoft.com/office/powerpoint/2010/main" val="478440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1197e7cf6e_0_97"/>
          <p:cNvSpPr/>
          <p:nvPr/>
        </p:nvSpPr>
        <p:spPr>
          <a:xfrm>
            <a:off x="3906127" y="4773364"/>
            <a:ext cx="5053047" cy="17885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Poppins" panose="020B0604020202020204" charset="0"/>
                <a:cs typeface="Poppins" panose="020B0604020202020204" charset="0"/>
              </a:rPr>
              <a:t>California tops revenue &amp; orders.</a:t>
            </a:r>
            <a:br>
              <a:rPr lang="en-GB" sz="1600" dirty="0">
                <a:effectLst/>
                <a:latin typeface="Poppins" panose="020B0604020202020204" charset="0"/>
                <a:cs typeface="Poppins" panose="020B0604020202020204" charset="0"/>
              </a:rPr>
            </a:br>
            <a:endParaRPr lang="en-GB" sz="1600" dirty="0">
              <a:effectLst/>
              <a:latin typeface="Poppins" panose="020B0604020202020204" charset="0"/>
              <a:cs typeface="Poppins" panose="020B060402020202020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Poppins" panose="020B0604020202020204" charset="0"/>
                <a:cs typeface="Poppins" panose="020B0604020202020204" charset="0"/>
              </a:rPr>
              <a:t>IL, FL, TX: High in both.</a:t>
            </a:r>
            <a:br>
              <a:rPr lang="en-GB" sz="1600" dirty="0">
                <a:effectLst/>
                <a:latin typeface="Poppins" panose="020B0604020202020204" charset="0"/>
                <a:cs typeface="Poppins" panose="020B0604020202020204" charset="0"/>
              </a:rPr>
            </a:br>
            <a:endParaRPr lang="en-GB" sz="1600" dirty="0">
              <a:effectLst/>
              <a:latin typeface="Poppins" panose="020B0604020202020204" charset="0"/>
              <a:cs typeface="Poppins" panose="020B060402020202020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Poppins" panose="020B0604020202020204" charset="0"/>
                <a:cs typeface="Poppins" panose="020B0604020202020204" charset="0"/>
              </a:rPr>
              <a:t>Revenue &amp; orders linked.</a:t>
            </a:r>
            <a:br>
              <a:rPr lang="en-GB" sz="1600" dirty="0">
                <a:effectLst/>
                <a:latin typeface="Poppins" panose="020B0604020202020204" charset="0"/>
                <a:cs typeface="Poppins" panose="020B0604020202020204" charset="0"/>
              </a:rPr>
            </a:br>
            <a:endParaRPr lang="en-GB" sz="1600" dirty="0">
              <a:effectLst/>
              <a:latin typeface="Poppins" panose="020B0604020202020204" charset="0"/>
              <a:cs typeface="Poppins" panose="020B060402020202020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Poppins" panose="020B0604020202020204" charset="0"/>
                <a:cs typeface="Poppins" panose="020B0604020202020204" charset="0"/>
              </a:rPr>
              <a:t>Other top states: Lower contribution.</a:t>
            </a:r>
            <a:endParaRPr sz="1600" b="0" i="0" u="none" strike="noStrike" cap="none" dirty="0">
              <a:solidFill>
                <a:schemeClr val="lt1"/>
              </a:solidFill>
              <a:latin typeface="Poppins" panose="020B0604020202020204" charset="0"/>
              <a:ea typeface="Poppins"/>
              <a:cs typeface="Poppins" panose="020B0604020202020204" charset="0"/>
              <a:sym typeface="Poppins"/>
            </a:endParaRPr>
          </a:p>
        </p:txBody>
      </p:sp>
      <p:sp>
        <p:nvSpPr>
          <p:cNvPr id="250" name="Google Shape;250;g21197e7cf6e_0_9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11</a:t>
            </a:fld>
            <a:endParaRPr sz="9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3" name="Google Shape;253;g21197e7cf6e_0_97"/>
          <p:cNvSpPr txBox="1">
            <a:spLocks noGrp="1"/>
          </p:cNvSpPr>
          <p:nvPr>
            <p:ph type="sldNum" idx="4294967295"/>
          </p:nvPr>
        </p:nvSpPr>
        <p:spPr>
          <a:xfrm>
            <a:off x="0" y="6305550"/>
            <a:ext cx="160338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11</a:t>
            </a:fld>
            <a:endParaRPr sz="9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2F17B8-A48D-44D7-8FDB-8FC66B3BA812}"/>
              </a:ext>
            </a:extLst>
          </p:cNvPr>
          <p:cNvSpPr/>
          <p:nvPr/>
        </p:nvSpPr>
        <p:spPr>
          <a:xfrm>
            <a:off x="10564238" y="6157609"/>
            <a:ext cx="1488332" cy="534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056D5B-1778-4561-9D36-03824E06D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6677"/>
            <a:ext cx="5937425" cy="27805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442AF9-F0AB-426C-8214-7FC6B1823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600" y="1427876"/>
            <a:ext cx="5936400" cy="283932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CD832DA-6837-43BD-BCA8-DC3C64AEA851}"/>
              </a:ext>
            </a:extLst>
          </p:cNvPr>
          <p:cNvGrpSpPr/>
          <p:nvPr/>
        </p:nvGrpSpPr>
        <p:grpSpPr>
          <a:xfrm>
            <a:off x="2301063" y="4647840"/>
            <a:ext cx="1799684" cy="520496"/>
            <a:chOff x="4990288" y="1782720"/>
            <a:chExt cx="1799684" cy="52049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7227694-6406-4F94-AE9A-63F102BD4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90288" y="1782720"/>
              <a:ext cx="520496" cy="52049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B709D9-5EFD-427F-93EB-E673E405FB1D}"/>
                </a:ext>
              </a:extLst>
            </p:cNvPr>
            <p:cNvSpPr txBox="1"/>
            <p:nvPr/>
          </p:nvSpPr>
          <p:spPr>
            <a:xfrm flipH="1">
              <a:off x="5510784" y="1858302"/>
              <a:ext cx="12791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Insights</a:t>
              </a:r>
            </a:p>
          </p:txBody>
        </p:sp>
      </p:grpSp>
      <p:sp>
        <p:nvSpPr>
          <p:cNvPr id="12" name="Google Shape;257;g21197e7cf6e_0_97">
            <a:extLst>
              <a:ext uri="{FF2B5EF4-FFF2-40B4-BE49-F238E27FC236}">
                <a16:creationId xmlns:a16="http://schemas.microsoft.com/office/drawing/2014/main" id="{6E04CD2A-9940-40FB-B232-1212B8ECF12B}"/>
              </a:ext>
            </a:extLst>
          </p:cNvPr>
          <p:cNvSpPr txBox="1">
            <a:spLocks/>
          </p:cNvSpPr>
          <p:nvPr/>
        </p:nvSpPr>
        <p:spPr>
          <a:xfrm>
            <a:off x="291102" y="361419"/>
            <a:ext cx="9018268" cy="4924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3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 State Performance: Revenue vs. Orders</a:t>
            </a:r>
          </a:p>
        </p:txBody>
      </p:sp>
    </p:spTree>
    <p:extLst>
      <p:ext uri="{BB962C8B-B14F-4D97-AF65-F5344CB8AC3E}">
        <p14:creationId xmlns:p14="http://schemas.microsoft.com/office/powerpoint/2010/main" val="765688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1197e7cf6e_0_97"/>
          <p:cNvSpPr/>
          <p:nvPr/>
        </p:nvSpPr>
        <p:spPr>
          <a:xfrm>
            <a:off x="1760707" y="5069452"/>
            <a:ext cx="9231548" cy="149805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Poppins" panose="020B0604020202020204" charset="0"/>
                <a:cs typeface="Poppins" panose="020B0604020202020204" charset="0"/>
              </a:rPr>
              <a:t>Aibox Company leads significantly as the top revenue generator.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Poppins" panose="020B0604020202020204" charset="0"/>
                <a:cs typeface="Poppins" panose="020B0604020202020204" charset="0"/>
              </a:rPr>
              <a:t>Bottom 10 customers generate substantially less revenue (around $4-5M).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Poppins" panose="020B0604020202020204" charset="0"/>
                <a:cs typeface="Poppins" panose="020B0604020202020204" charset="0"/>
              </a:rPr>
              <a:t>Revenue concentration: Top customers drive a disproportionate share.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Poppins" panose="020B0604020202020204" charset="0"/>
                <a:cs typeface="Poppins" panose="020B0604020202020204" charset="0"/>
              </a:rPr>
              <a:t>Large gap: Exists between the revenue of top and bottom tier customers.</a:t>
            </a:r>
            <a:endParaRPr sz="1600" b="0" i="0" u="none" strike="noStrike" cap="none" dirty="0">
              <a:solidFill>
                <a:schemeClr val="lt1"/>
              </a:solidFill>
              <a:latin typeface="Poppins" panose="020B0604020202020204" charset="0"/>
              <a:ea typeface="Poppins"/>
              <a:cs typeface="Poppins" panose="020B0604020202020204" charset="0"/>
              <a:sym typeface="Poppins"/>
            </a:endParaRPr>
          </a:p>
        </p:txBody>
      </p:sp>
      <p:sp>
        <p:nvSpPr>
          <p:cNvPr id="250" name="Google Shape;250;g21197e7cf6e_0_9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12</a:t>
            </a:fld>
            <a:endParaRPr sz="9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3" name="Google Shape;253;g21197e7cf6e_0_97"/>
          <p:cNvSpPr txBox="1">
            <a:spLocks noGrp="1"/>
          </p:cNvSpPr>
          <p:nvPr>
            <p:ph type="sldNum" idx="4294967295"/>
          </p:nvPr>
        </p:nvSpPr>
        <p:spPr>
          <a:xfrm>
            <a:off x="0" y="6305550"/>
            <a:ext cx="160338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12</a:t>
            </a:fld>
            <a:endParaRPr sz="9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2F17B8-A48D-44D7-8FDB-8FC66B3BA812}"/>
              </a:ext>
            </a:extLst>
          </p:cNvPr>
          <p:cNvSpPr/>
          <p:nvPr/>
        </p:nvSpPr>
        <p:spPr>
          <a:xfrm>
            <a:off x="10564238" y="6157609"/>
            <a:ext cx="1488332" cy="534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210F9D-79F3-4B8A-AC76-796B0F602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72" y="1317606"/>
            <a:ext cx="11421318" cy="341512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BEE92BF-EDF0-43AD-84EB-6B78097D0AE5}"/>
              </a:ext>
            </a:extLst>
          </p:cNvPr>
          <p:cNvGrpSpPr/>
          <p:nvPr/>
        </p:nvGrpSpPr>
        <p:grpSpPr>
          <a:xfrm>
            <a:off x="700392" y="4809204"/>
            <a:ext cx="1799684" cy="520496"/>
            <a:chOff x="4990288" y="1782720"/>
            <a:chExt cx="1799684" cy="52049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05499F1-5CF7-482E-9CC3-85D032E64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90288" y="1782720"/>
              <a:ext cx="520496" cy="52049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3DBDAF9-3B3E-479B-8CE3-C15C29F0998F}"/>
                </a:ext>
              </a:extLst>
            </p:cNvPr>
            <p:cNvSpPr txBox="1"/>
            <p:nvPr/>
          </p:nvSpPr>
          <p:spPr>
            <a:xfrm flipH="1">
              <a:off x="5510784" y="1858302"/>
              <a:ext cx="12791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Insights</a:t>
              </a:r>
            </a:p>
          </p:txBody>
        </p:sp>
      </p:grpSp>
      <p:sp>
        <p:nvSpPr>
          <p:cNvPr id="11" name="Google Shape;257;g21197e7cf6e_0_97">
            <a:extLst>
              <a:ext uri="{FF2B5EF4-FFF2-40B4-BE49-F238E27FC236}">
                <a16:creationId xmlns:a16="http://schemas.microsoft.com/office/drawing/2014/main" id="{2449E120-C251-406B-9222-741B21FC9E12}"/>
              </a:ext>
            </a:extLst>
          </p:cNvPr>
          <p:cNvSpPr txBox="1">
            <a:spLocks/>
          </p:cNvSpPr>
          <p:nvPr/>
        </p:nvSpPr>
        <p:spPr>
          <a:xfrm>
            <a:off x="291102" y="361419"/>
            <a:ext cx="8959902" cy="4924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3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 and Bottom 10 Customers by Revenue</a:t>
            </a:r>
          </a:p>
        </p:txBody>
      </p:sp>
    </p:spTree>
    <p:extLst>
      <p:ext uri="{BB962C8B-B14F-4D97-AF65-F5344CB8AC3E}">
        <p14:creationId xmlns:p14="http://schemas.microsoft.com/office/powerpoint/2010/main" val="931720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1197e7cf6e_0_97"/>
          <p:cNvSpPr/>
          <p:nvPr/>
        </p:nvSpPr>
        <p:spPr>
          <a:xfrm>
            <a:off x="6623700" y="2582579"/>
            <a:ext cx="5428870" cy="257044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en-GB" sz="1600" dirty="0">
              <a:latin typeface="Poppins" panose="020B0604020202020204" charset="0"/>
              <a:cs typeface="Poppins" panose="020B060402020202020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Poppins" panose="020B0604020202020204" charset="0"/>
                <a:cs typeface="Poppins" panose="020B0604020202020204" charset="0"/>
              </a:rPr>
              <a:t>Those Uniform 35–40 % margins confirm strong, consistent pricing and cost control.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600" dirty="0">
              <a:effectLst/>
              <a:latin typeface="Poppins" panose="020B0604020202020204" charset="0"/>
              <a:cs typeface="Poppins" panose="020B060402020202020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Poppins" panose="020B0604020202020204" charset="0"/>
                <a:cs typeface="Poppins" panose="020B0604020202020204" charset="0"/>
              </a:rPr>
              <a:t>&gt;$10 M clients with &lt;36 % margins reveal discounting hotspots—re evaluate large‑account terms.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600" dirty="0">
              <a:latin typeface="Poppins" panose="020B0604020202020204" charset="0"/>
              <a:cs typeface="Poppins" panose="020B060402020202020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Poppins" panose="020B0604020202020204" charset="0"/>
                <a:cs typeface="Poppins" panose="020B0604020202020204" charset="0"/>
              </a:rPr>
              <a:t>$6–9 M clients with &gt;40 % margins are high‑value candidates for targeted upsell.</a:t>
            </a:r>
            <a:endParaRPr lang="en-GB" sz="1200" b="0" i="0" u="none" strike="noStrike" cap="none" dirty="0">
              <a:solidFill>
                <a:schemeClr val="lt1"/>
              </a:solidFill>
              <a:latin typeface="Poppins" panose="020B0604020202020204" charset="0"/>
              <a:ea typeface="Poppins"/>
              <a:cs typeface="Poppins" panose="020B0604020202020204" charset="0"/>
              <a:sym typeface="Poppins"/>
            </a:endParaRPr>
          </a:p>
        </p:txBody>
      </p:sp>
      <p:sp>
        <p:nvSpPr>
          <p:cNvPr id="250" name="Google Shape;250;g21197e7cf6e_0_9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13</a:t>
            </a:fld>
            <a:endParaRPr sz="9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3" name="Google Shape;253;g21197e7cf6e_0_97"/>
          <p:cNvSpPr txBox="1">
            <a:spLocks noGrp="1"/>
          </p:cNvSpPr>
          <p:nvPr>
            <p:ph type="sldNum" idx="4294967295"/>
          </p:nvPr>
        </p:nvSpPr>
        <p:spPr>
          <a:xfrm>
            <a:off x="0" y="6305550"/>
            <a:ext cx="160338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13</a:t>
            </a:fld>
            <a:endParaRPr sz="9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2F17B8-A48D-44D7-8FDB-8FC66B3BA812}"/>
              </a:ext>
            </a:extLst>
          </p:cNvPr>
          <p:cNvSpPr/>
          <p:nvPr/>
        </p:nvSpPr>
        <p:spPr>
          <a:xfrm>
            <a:off x="10564238" y="6157609"/>
            <a:ext cx="1488332" cy="534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61AE86-902E-4FC1-B17C-07D7F22741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1173" y="1606883"/>
            <a:ext cx="6017105" cy="41077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424FEB4-C23A-4F5C-94D6-30B974864E0F}"/>
              </a:ext>
            </a:extLst>
          </p:cNvPr>
          <p:cNvGrpSpPr/>
          <p:nvPr/>
        </p:nvGrpSpPr>
        <p:grpSpPr>
          <a:xfrm>
            <a:off x="6524448" y="1904839"/>
            <a:ext cx="1799684" cy="520496"/>
            <a:chOff x="4990288" y="1782720"/>
            <a:chExt cx="1799684" cy="5204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138E342-C826-4674-9A13-CE9AC70D1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90288" y="1782720"/>
              <a:ext cx="520496" cy="52049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6A52B8-5099-4B1B-83C9-3818EE103ED2}"/>
                </a:ext>
              </a:extLst>
            </p:cNvPr>
            <p:cNvSpPr txBox="1"/>
            <p:nvPr/>
          </p:nvSpPr>
          <p:spPr>
            <a:xfrm flipH="1">
              <a:off x="5510784" y="1858302"/>
              <a:ext cx="12791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Insights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C5A6E02-D1B8-42AC-A6A9-D169FAEE931F}"/>
              </a:ext>
            </a:extLst>
          </p:cNvPr>
          <p:cNvSpPr/>
          <p:nvPr/>
        </p:nvSpPr>
        <p:spPr>
          <a:xfrm>
            <a:off x="4844374" y="6157609"/>
            <a:ext cx="2422188" cy="37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Google Shape;257;g21197e7cf6e_0_97">
            <a:extLst>
              <a:ext uri="{FF2B5EF4-FFF2-40B4-BE49-F238E27FC236}">
                <a16:creationId xmlns:a16="http://schemas.microsoft.com/office/drawing/2014/main" id="{EC3F2E8A-CC3A-44EC-BB95-D0A91F6B51B8}"/>
              </a:ext>
            </a:extLst>
          </p:cNvPr>
          <p:cNvSpPr txBox="1">
            <a:spLocks/>
          </p:cNvSpPr>
          <p:nvPr/>
        </p:nvSpPr>
        <p:spPr>
          <a:xfrm>
            <a:off x="291102" y="361419"/>
            <a:ext cx="10360685" cy="4924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3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Customer Segmentation: Revenue vs. Profit Margin</a:t>
            </a:r>
          </a:p>
        </p:txBody>
      </p:sp>
    </p:spTree>
    <p:extLst>
      <p:ext uri="{BB962C8B-B14F-4D97-AF65-F5344CB8AC3E}">
        <p14:creationId xmlns:p14="http://schemas.microsoft.com/office/powerpoint/2010/main" val="550205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1197e7cf6e_0_97"/>
          <p:cNvSpPr/>
          <p:nvPr/>
        </p:nvSpPr>
        <p:spPr>
          <a:xfrm>
            <a:off x="6371616" y="2271057"/>
            <a:ext cx="5680953" cy="37011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en-GB" sz="1600" dirty="0">
              <a:latin typeface="Poppins" panose="020B0604020202020204" charset="0"/>
              <a:cs typeface="Poppins" panose="020B0604020202020204" charset="0"/>
            </a:endParaRP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Poppins" panose="020B0604020202020204" charset="0"/>
                <a:cs typeface="Poppins" panose="020B0604020202020204" charset="0"/>
              </a:rPr>
              <a:t>Unit price is the primary driver, showing very strong correlations with cost (0.94), revenue (0.91) and profit (0.79).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600" dirty="0">
              <a:effectLst/>
              <a:latin typeface="Poppins" panose="020B0604020202020204" charset="0"/>
              <a:cs typeface="Poppins" panose="020B0604020202020204" charset="0"/>
            </a:endParaRP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Poppins" panose="020B0604020202020204" charset="0"/>
                <a:cs typeface="Poppins" panose="020B0604020202020204" charset="0"/>
              </a:rPr>
              <a:t>Revenue &amp; profit maintain a high link (0.87), underscoring direct profitability gains.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600" dirty="0">
              <a:effectLst/>
              <a:latin typeface="Poppins" panose="020B0604020202020204" charset="0"/>
              <a:cs typeface="Poppins" panose="020B0604020202020204" charset="0"/>
            </a:endParaRP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Poppins" panose="020B0604020202020204" charset="0"/>
                <a:cs typeface="Poppins" panose="020B0604020202020204" charset="0"/>
              </a:rPr>
              <a:t>Quantity’s impact is minimal (≤ 0.34 vs. financials), indicating volume plays a secondary role.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600" dirty="0">
              <a:effectLst/>
              <a:latin typeface="Poppins" panose="020B0604020202020204" charset="0"/>
              <a:cs typeface="Poppins" panose="020B0604020202020204" charset="0"/>
            </a:endParaRP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Poppins" panose="020B0604020202020204" charset="0"/>
                <a:cs typeface="Poppins" panose="020B0604020202020204" charset="0"/>
              </a:rPr>
              <a:t>Cost vs. profit correlation (0.58) is moderate, suggesting margin improvement focus should center on pricing.</a:t>
            </a:r>
            <a:endParaRPr lang="en-GB" sz="1600" b="0" i="0" u="none" strike="noStrike" cap="none" dirty="0">
              <a:solidFill>
                <a:schemeClr val="lt1"/>
              </a:solidFill>
              <a:latin typeface="Poppins" panose="020B0604020202020204" charset="0"/>
              <a:ea typeface="Poppins"/>
              <a:cs typeface="Poppins" panose="020B0604020202020204" charset="0"/>
              <a:sym typeface="Poppins"/>
            </a:endParaRPr>
          </a:p>
        </p:txBody>
      </p:sp>
      <p:sp>
        <p:nvSpPr>
          <p:cNvPr id="250" name="Google Shape;250;g21197e7cf6e_0_9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14</a:t>
            </a:fld>
            <a:endParaRPr sz="9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3" name="Google Shape;253;g21197e7cf6e_0_97"/>
          <p:cNvSpPr txBox="1">
            <a:spLocks noGrp="1"/>
          </p:cNvSpPr>
          <p:nvPr>
            <p:ph type="sldNum" idx="4294967295"/>
          </p:nvPr>
        </p:nvSpPr>
        <p:spPr>
          <a:xfrm>
            <a:off x="0" y="6305550"/>
            <a:ext cx="160338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14</a:t>
            </a:fld>
            <a:endParaRPr sz="9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2F17B8-A48D-44D7-8FDB-8FC66B3BA812}"/>
              </a:ext>
            </a:extLst>
          </p:cNvPr>
          <p:cNvSpPr/>
          <p:nvPr/>
        </p:nvSpPr>
        <p:spPr>
          <a:xfrm>
            <a:off x="10564238" y="6157609"/>
            <a:ext cx="1488332" cy="534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8D07D7-4FC1-4A7A-B1B8-B1F2DA259A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1173" y="1954510"/>
            <a:ext cx="5620905" cy="38346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70D0C5A-2E0A-43BA-9EB1-CACEBF500ACA}"/>
              </a:ext>
            </a:extLst>
          </p:cNvPr>
          <p:cNvGrpSpPr/>
          <p:nvPr/>
        </p:nvGrpSpPr>
        <p:grpSpPr>
          <a:xfrm>
            <a:off x="6219924" y="1750561"/>
            <a:ext cx="1799684" cy="520496"/>
            <a:chOff x="4990288" y="1782720"/>
            <a:chExt cx="1799684" cy="5204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04FD692-7C1E-426B-A1A9-D42082D36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90288" y="1782720"/>
              <a:ext cx="520496" cy="52049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38E0E32-AD2E-402F-B026-4576898C4118}"/>
                </a:ext>
              </a:extLst>
            </p:cNvPr>
            <p:cNvSpPr txBox="1"/>
            <p:nvPr/>
          </p:nvSpPr>
          <p:spPr>
            <a:xfrm flipH="1">
              <a:off x="5510784" y="1858302"/>
              <a:ext cx="12791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Insights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8594DA7-4735-457A-AD22-C8533C973609}"/>
              </a:ext>
            </a:extLst>
          </p:cNvPr>
          <p:cNvSpPr/>
          <p:nvPr/>
        </p:nvSpPr>
        <p:spPr>
          <a:xfrm>
            <a:off x="4844374" y="6157609"/>
            <a:ext cx="2422188" cy="37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Google Shape;257;g21197e7cf6e_0_97">
            <a:extLst>
              <a:ext uri="{FF2B5EF4-FFF2-40B4-BE49-F238E27FC236}">
                <a16:creationId xmlns:a16="http://schemas.microsoft.com/office/drawing/2014/main" id="{930A99F3-207D-43B4-9CC7-150443490A66}"/>
              </a:ext>
            </a:extLst>
          </p:cNvPr>
          <p:cNvSpPr txBox="1">
            <a:spLocks/>
          </p:cNvSpPr>
          <p:nvPr/>
        </p:nvSpPr>
        <p:spPr>
          <a:xfrm>
            <a:off x="291102" y="361419"/>
            <a:ext cx="8813987" cy="4924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3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Correlation Heatmap of Numeric Features</a:t>
            </a:r>
          </a:p>
        </p:txBody>
      </p:sp>
    </p:spTree>
    <p:extLst>
      <p:ext uri="{BB962C8B-B14F-4D97-AF65-F5344CB8AC3E}">
        <p14:creationId xmlns:p14="http://schemas.microsoft.com/office/powerpoint/2010/main" val="176992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g21197e7cf6e_0_204"/>
          <p:cNvPicPr preferRelativeResize="0"/>
          <p:nvPr/>
        </p:nvPicPr>
        <p:blipFill>
          <a:blip r:embed="rId3"/>
          <a:srcRect t="7812" b="7812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21197e7cf6e_0_204"/>
          <p:cNvSpPr txBox="1">
            <a:spLocks noGrp="1"/>
          </p:cNvSpPr>
          <p:nvPr>
            <p:ph type="title"/>
          </p:nvPr>
        </p:nvSpPr>
        <p:spPr>
          <a:xfrm>
            <a:off x="533400" y="-697772"/>
            <a:ext cx="61683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ts val="1800"/>
              <a:buNone/>
            </a:pPr>
            <a:br>
              <a:rPr lang="en-US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</p:txBody>
      </p:sp>
      <p:sp>
        <p:nvSpPr>
          <p:cNvPr id="329" name="Google Shape;329;g21197e7cf6e_0_204"/>
          <p:cNvSpPr/>
          <p:nvPr/>
        </p:nvSpPr>
        <p:spPr>
          <a:xfrm rot="10800000" flipH="1">
            <a:off x="338397" y="6250798"/>
            <a:ext cx="249300" cy="249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0" name="Google Shape;330;g21197e7cf6e_0_204"/>
          <p:cNvSpPr txBox="1">
            <a:spLocks noGrp="1"/>
          </p:cNvSpPr>
          <p:nvPr>
            <p:ph type="sldNum" idx="12"/>
          </p:nvPr>
        </p:nvSpPr>
        <p:spPr>
          <a:xfrm>
            <a:off x="382895" y="6306200"/>
            <a:ext cx="1602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15</a:t>
            </a:fld>
            <a:endParaRPr sz="9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1" name="Google Shape;331;g21197e7cf6e_0_204"/>
          <p:cNvSpPr/>
          <p:nvPr/>
        </p:nvSpPr>
        <p:spPr>
          <a:xfrm>
            <a:off x="0" y="2547468"/>
            <a:ext cx="7222500" cy="2325600"/>
          </a:xfrm>
          <a:prstGeom prst="rect">
            <a:avLst/>
          </a:prstGeom>
          <a:solidFill>
            <a:schemeClr val="accent4">
              <a:alpha val="8392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2" name="Google Shape;332;g21197e7cf6e_0_204"/>
          <p:cNvSpPr txBox="1"/>
          <p:nvPr/>
        </p:nvSpPr>
        <p:spPr>
          <a:xfrm>
            <a:off x="533400" y="3451325"/>
            <a:ext cx="5057400" cy="594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Key Insights</a:t>
            </a:r>
            <a:endParaRPr sz="2800" b="0" i="0" u="none" strike="noStrike" cap="none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33" name="Google Shape;333;g21197e7cf6e_0_2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400" y="2835734"/>
            <a:ext cx="518323" cy="518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1194ee596e_0_187"/>
          <p:cNvSpPr/>
          <p:nvPr/>
        </p:nvSpPr>
        <p:spPr>
          <a:xfrm>
            <a:off x="3596640" y="5699760"/>
            <a:ext cx="8595300" cy="115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4" name="Google Shape;264;g21194ee596e_0_18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16</a:t>
            </a:fld>
            <a:endParaRPr sz="9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7" name="Google Shape;267;g21194ee596e_0_187"/>
          <p:cNvSpPr txBox="1">
            <a:spLocks noGrp="1"/>
          </p:cNvSpPr>
          <p:nvPr>
            <p:ph type="sldNum" idx="4294967295"/>
          </p:nvPr>
        </p:nvSpPr>
        <p:spPr>
          <a:xfrm>
            <a:off x="0" y="6305550"/>
            <a:ext cx="160338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16</a:t>
            </a:fld>
            <a:endParaRPr sz="9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65" name="Google Shape;265;g21194ee596e_0_1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0519" y="6258025"/>
            <a:ext cx="1165860" cy="23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21194ee596e_0_1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33330" y="3882885"/>
            <a:ext cx="145275" cy="4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FF0907-75F7-4D14-9B2A-616F6EC8DD1E}"/>
              </a:ext>
            </a:extLst>
          </p:cNvPr>
          <p:cNvSpPr txBox="1"/>
          <p:nvPr/>
        </p:nvSpPr>
        <p:spPr>
          <a:xfrm>
            <a:off x="761819" y="1891715"/>
            <a:ext cx="110845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effectLst/>
                <a:latin typeface="Poppins" panose="020B0604020202020204" charset="0"/>
                <a:cs typeface="Poppins" panose="020B0604020202020204" charset="0"/>
              </a:rPr>
              <a:t>Pronounced </a:t>
            </a:r>
            <a:r>
              <a:rPr lang="en-GB" sz="1800" dirty="0">
                <a:solidFill>
                  <a:schemeClr val="bg1"/>
                </a:solidFill>
                <a:effectLst/>
                <a:latin typeface="Poppins" panose="020B0604020202020204" charset="0"/>
                <a:cs typeface="Poppins" panose="020B0604020202020204" charset="0"/>
              </a:rPr>
              <a:t>Seasonality: January revenues average $124 M, dipping to $95 M in April.</a:t>
            </a:r>
            <a:br>
              <a:rPr lang="en-GB" sz="1800" dirty="0">
                <a:solidFill>
                  <a:schemeClr val="bg1"/>
                </a:solidFill>
                <a:effectLst/>
                <a:latin typeface="Poppins" panose="020B0604020202020204" charset="0"/>
                <a:cs typeface="Poppins" panose="020B0604020202020204" charset="0"/>
              </a:rPr>
            </a:br>
            <a:br>
              <a:rPr lang="en-GB" sz="1800" dirty="0">
                <a:solidFill>
                  <a:schemeClr val="bg1"/>
                </a:solidFill>
                <a:effectLst/>
                <a:latin typeface="Poppins" panose="020B0604020202020204" charset="0"/>
                <a:cs typeface="Poppins" panose="020B0604020202020204" charset="0"/>
              </a:rPr>
            </a:br>
            <a:r>
              <a:rPr lang="en-GB" sz="1800" dirty="0">
                <a:effectLst/>
                <a:latin typeface="Poppins" panose="020B0604020202020204" charset="0"/>
                <a:cs typeface="Poppins" panose="020B0604020202020204" charset="0"/>
              </a:rPr>
              <a:t>SKU Concentration: Products 26 &amp; 25 together drive ~25 % of total sales.</a:t>
            </a:r>
            <a:br>
              <a:rPr lang="en-GB" sz="1800" dirty="0">
                <a:effectLst/>
                <a:latin typeface="Poppins" panose="020B0604020202020204" charset="0"/>
                <a:cs typeface="Poppins" panose="020B0604020202020204" charset="0"/>
              </a:rPr>
            </a:br>
            <a:br>
              <a:rPr lang="en-GB" sz="1800" dirty="0">
                <a:effectLst/>
                <a:latin typeface="Poppins" panose="020B0604020202020204" charset="0"/>
                <a:cs typeface="Poppins" panose="020B0604020202020204" charset="0"/>
              </a:rPr>
            </a:br>
            <a:r>
              <a:rPr lang="en-GB" sz="1800" dirty="0">
                <a:effectLst/>
                <a:latin typeface="Poppins" panose="020B0604020202020204" charset="0"/>
                <a:cs typeface="Poppins" panose="020B0604020202020204" charset="0"/>
              </a:rPr>
              <a:t>Channel Trade‑Off: Wholesale captures 54 % of volume; Export leads with ~</a:t>
            </a:r>
            <a:r>
              <a:rPr lang="en-GB" sz="1800" dirty="0">
                <a:latin typeface="Poppins" panose="020B0604020202020204" charset="0"/>
                <a:cs typeface="Poppins" panose="020B0604020202020204" charset="0"/>
              </a:rPr>
              <a:t>38</a:t>
            </a:r>
            <a:r>
              <a:rPr lang="en-GB" sz="1800" dirty="0">
                <a:effectLst/>
                <a:latin typeface="Poppins" panose="020B0604020202020204" charset="0"/>
                <a:cs typeface="Poppins" panose="020B0604020202020204" charset="0"/>
              </a:rPr>
              <a:t> % average margin.</a:t>
            </a:r>
            <a:br>
              <a:rPr lang="en-GB" sz="1800" dirty="0">
                <a:effectLst/>
                <a:latin typeface="Poppins" panose="020B0604020202020204" charset="0"/>
                <a:cs typeface="Poppins" panose="020B0604020202020204" charset="0"/>
              </a:rPr>
            </a:br>
            <a:br>
              <a:rPr lang="en-GB" sz="1800" dirty="0">
                <a:effectLst/>
                <a:latin typeface="Poppins" panose="020B0604020202020204" charset="0"/>
                <a:cs typeface="Poppins" panose="020B0604020202020204" charset="0"/>
              </a:rPr>
            </a:br>
            <a:r>
              <a:rPr lang="en-GB" sz="1800" dirty="0">
                <a:effectLst/>
                <a:latin typeface="Poppins" panose="020B0604020202020204" charset="0"/>
                <a:cs typeface="Poppins" panose="020B0604020202020204" charset="0"/>
              </a:rPr>
              <a:t>Geographic Dominance: California alone logs 7.6K orders ($230 M); the West region shows the largest swings.</a:t>
            </a:r>
            <a:br>
              <a:rPr lang="en-GB" sz="1800" dirty="0">
                <a:effectLst/>
                <a:latin typeface="Poppins" panose="020B0604020202020204" charset="0"/>
                <a:cs typeface="Poppins" panose="020B0604020202020204" charset="0"/>
              </a:rPr>
            </a:br>
            <a:br>
              <a:rPr lang="en-GB" sz="1800" dirty="0">
                <a:effectLst/>
                <a:latin typeface="Poppins" panose="020B0604020202020204" charset="0"/>
                <a:cs typeface="Poppins" panose="020B0604020202020204" charset="0"/>
              </a:rPr>
            </a:br>
            <a:r>
              <a:rPr lang="en-GB" sz="1800" dirty="0">
                <a:effectLst/>
                <a:latin typeface="Poppins" panose="020B0604020202020204" charset="0"/>
                <a:cs typeface="Poppins" panose="020B0604020202020204" charset="0"/>
              </a:rPr>
              <a:t>Aibox Company and State Ltd are the most valuable customers in terms of Revenue.</a:t>
            </a:r>
            <a:endParaRPr lang="en-IN" sz="1800" dirty="0"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53109F4-10B3-441A-97F7-381BC24E7883}"/>
              </a:ext>
            </a:extLst>
          </p:cNvPr>
          <p:cNvSpPr/>
          <p:nvPr/>
        </p:nvSpPr>
        <p:spPr>
          <a:xfrm>
            <a:off x="527390" y="4759116"/>
            <a:ext cx="132080" cy="131225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4E0663E-C064-41DE-A025-E5D03F06F96E}"/>
              </a:ext>
            </a:extLst>
          </p:cNvPr>
          <p:cNvSpPr/>
          <p:nvPr/>
        </p:nvSpPr>
        <p:spPr>
          <a:xfrm>
            <a:off x="512525" y="3941560"/>
            <a:ext cx="132080" cy="131225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498EDB6-D906-4919-84C8-05A8BFB0C35F}"/>
              </a:ext>
            </a:extLst>
          </p:cNvPr>
          <p:cNvSpPr/>
          <p:nvPr/>
        </p:nvSpPr>
        <p:spPr>
          <a:xfrm>
            <a:off x="527771" y="3124005"/>
            <a:ext cx="132080" cy="131225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1858F85-53B7-46EF-A995-0E1C7217880C}"/>
              </a:ext>
            </a:extLst>
          </p:cNvPr>
          <p:cNvSpPr/>
          <p:nvPr/>
        </p:nvSpPr>
        <p:spPr>
          <a:xfrm>
            <a:off x="527390" y="1996499"/>
            <a:ext cx="132080" cy="131225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548245C-3A20-459A-92C5-AF9BAE8FAC8A}"/>
              </a:ext>
            </a:extLst>
          </p:cNvPr>
          <p:cNvSpPr/>
          <p:nvPr/>
        </p:nvSpPr>
        <p:spPr>
          <a:xfrm>
            <a:off x="527390" y="2547301"/>
            <a:ext cx="132080" cy="131225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890132-0527-4A5E-83E8-2C03B1F118FF}"/>
              </a:ext>
            </a:extLst>
          </p:cNvPr>
          <p:cNvSpPr txBox="1"/>
          <p:nvPr/>
        </p:nvSpPr>
        <p:spPr>
          <a:xfrm>
            <a:off x="4164848" y="387086"/>
            <a:ext cx="29353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N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t>Key Insights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5CE90D-841B-42FE-80FE-A63ABB289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0389" y="452392"/>
            <a:ext cx="546833" cy="45416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g21197e7cf6e_0_204"/>
          <p:cNvPicPr preferRelativeResize="0"/>
          <p:nvPr/>
        </p:nvPicPr>
        <p:blipFill>
          <a:blip r:embed="rId3"/>
          <a:srcRect t="7812" b="7812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21197e7cf6e_0_204"/>
          <p:cNvSpPr txBox="1">
            <a:spLocks noGrp="1"/>
          </p:cNvSpPr>
          <p:nvPr>
            <p:ph type="title"/>
          </p:nvPr>
        </p:nvSpPr>
        <p:spPr>
          <a:xfrm>
            <a:off x="533400" y="-697772"/>
            <a:ext cx="61683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ts val="1800"/>
              <a:buNone/>
            </a:pPr>
            <a:br>
              <a:rPr lang="en-US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</p:txBody>
      </p:sp>
      <p:sp>
        <p:nvSpPr>
          <p:cNvPr id="329" name="Google Shape;329;g21197e7cf6e_0_204"/>
          <p:cNvSpPr/>
          <p:nvPr/>
        </p:nvSpPr>
        <p:spPr>
          <a:xfrm rot="10800000" flipH="1">
            <a:off x="338397" y="6250798"/>
            <a:ext cx="249300" cy="249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0" name="Google Shape;330;g21197e7cf6e_0_204"/>
          <p:cNvSpPr txBox="1">
            <a:spLocks noGrp="1"/>
          </p:cNvSpPr>
          <p:nvPr>
            <p:ph type="sldNum" idx="12"/>
          </p:nvPr>
        </p:nvSpPr>
        <p:spPr>
          <a:xfrm>
            <a:off x="382895" y="6306200"/>
            <a:ext cx="1602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17</a:t>
            </a:fld>
            <a:endParaRPr sz="9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1" name="Google Shape;331;g21197e7cf6e_0_204"/>
          <p:cNvSpPr/>
          <p:nvPr/>
        </p:nvSpPr>
        <p:spPr>
          <a:xfrm>
            <a:off x="0" y="2547468"/>
            <a:ext cx="7222500" cy="2325600"/>
          </a:xfrm>
          <a:prstGeom prst="rect">
            <a:avLst/>
          </a:prstGeom>
          <a:solidFill>
            <a:schemeClr val="accent4">
              <a:alpha val="8392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2" name="Google Shape;332;g21197e7cf6e_0_204"/>
          <p:cNvSpPr txBox="1"/>
          <p:nvPr/>
        </p:nvSpPr>
        <p:spPr>
          <a:xfrm>
            <a:off x="533400" y="3451325"/>
            <a:ext cx="5057400" cy="594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Dashboard Preview</a:t>
            </a:r>
            <a:endParaRPr sz="2800" b="0" i="0" u="none" strike="noStrike" cap="none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33" name="Google Shape;333;g21197e7cf6e_0_2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400" y="2835734"/>
            <a:ext cx="518323" cy="5183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7610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1194ee596e_0_187"/>
          <p:cNvSpPr/>
          <p:nvPr/>
        </p:nvSpPr>
        <p:spPr>
          <a:xfrm>
            <a:off x="3596640" y="5699760"/>
            <a:ext cx="8595300" cy="115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Google Shape;257;g21197e7cf6e_0_97">
            <a:extLst>
              <a:ext uri="{FF2B5EF4-FFF2-40B4-BE49-F238E27FC236}">
                <a16:creationId xmlns:a16="http://schemas.microsoft.com/office/drawing/2014/main" id="{1C55A01C-843F-4AB1-832A-9588865749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1173" y="323677"/>
            <a:ext cx="61613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Page 1 -  Performance Summary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4" name="Google Shape;264;g21194ee596e_0_18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18</a:t>
            </a:fld>
            <a:endParaRPr sz="9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7" name="Google Shape;267;g21194ee596e_0_187"/>
          <p:cNvSpPr txBox="1">
            <a:spLocks noGrp="1"/>
          </p:cNvSpPr>
          <p:nvPr>
            <p:ph type="sldNum" idx="4294967295"/>
          </p:nvPr>
        </p:nvSpPr>
        <p:spPr>
          <a:xfrm>
            <a:off x="0" y="6305550"/>
            <a:ext cx="160338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18</a:t>
            </a:fld>
            <a:endParaRPr sz="9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65" name="Google Shape;265;g21194ee596e_0_1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0519" y="6258025"/>
            <a:ext cx="1165860" cy="23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21194ee596e_0_1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33330" y="3882885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F4232A-DB3B-44C6-8A2D-63B014D479C8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-10" t="20" r="-124" b="64"/>
          <a:stretch/>
        </p:blipFill>
        <p:spPr>
          <a:xfrm>
            <a:off x="1197033" y="964276"/>
            <a:ext cx="10241280" cy="575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12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1194ee596e_0_187"/>
          <p:cNvSpPr/>
          <p:nvPr/>
        </p:nvSpPr>
        <p:spPr>
          <a:xfrm>
            <a:off x="3596640" y="5699760"/>
            <a:ext cx="8595300" cy="115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Google Shape;257;g21197e7cf6e_0_97">
            <a:extLst>
              <a:ext uri="{FF2B5EF4-FFF2-40B4-BE49-F238E27FC236}">
                <a16:creationId xmlns:a16="http://schemas.microsoft.com/office/drawing/2014/main" id="{1C55A01C-843F-4AB1-832A-9588865749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1173" y="323677"/>
            <a:ext cx="947354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Page 2 -  Customer Segmentation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4" name="Google Shape;264;g21194ee596e_0_18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19</a:t>
            </a:fld>
            <a:endParaRPr sz="9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7" name="Google Shape;267;g21194ee596e_0_187"/>
          <p:cNvSpPr txBox="1">
            <a:spLocks noGrp="1"/>
          </p:cNvSpPr>
          <p:nvPr>
            <p:ph type="sldNum" idx="4294967295"/>
          </p:nvPr>
        </p:nvSpPr>
        <p:spPr>
          <a:xfrm>
            <a:off x="0" y="6305550"/>
            <a:ext cx="160338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19</a:t>
            </a:fld>
            <a:endParaRPr sz="9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65" name="Google Shape;265;g21194ee596e_0_1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0519" y="6258025"/>
            <a:ext cx="1165860" cy="23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21194ee596e_0_1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33330" y="3882885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BB21B6-3539-4ED1-A07C-385D84DD4CDE}"/>
              </a:ext>
            </a:extLst>
          </p:cNvPr>
          <p:cNvPicPr>
            <a:picLocks/>
          </p:cNvPicPr>
          <p:nvPr/>
        </p:nvPicPr>
        <p:blipFill>
          <a:blip r:embed="rId5"/>
          <a:srcRect t="109" b="109"/>
          <a:stretch/>
        </p:blipFill>
        <p:spPr>
          <a:xfrm>
            <a:off x="1197033" y="964276"/>
            <a:ext cx="10241280" cy="575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58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1194ee596e_0_174"/>
          <p:cNvSpPr/>
          <p:nvPr/>
        </p:nvSpPr>
        <p:spPr>
          <a:xfrm>
            <a:off x="3596640" y="5699760"/>
            <a:ext cx="8595300" cy="115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9" name="Google Shape;169;g21194ee596e_0_17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</a:t>
            </a:fld>
            <a:endParaRPr sz="9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3" name="Google Shape;173;g21194ee596e_0_174"/>
          <p:cNvSpPr txBox="1">
            <a:spLocks noGrp="1"/>
          </p:cNvSpPr>
          <p:nvPr>
            <p:ph type="sldNum" idx="4294967295"/>
          </p:nvPr>
        </p:nvSpPr>
        <p:spPr>
          <a:xfrm>
            <a:off x="0" y="6305550"/>
            <a:ext cx="160338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</a:t>
            </a:fld>
            <a:endParaRPr sz="9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0" name="Google Shape;170;g21194ee596e_0_1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0519" y="6258025"/>
            <a:ext cx="1165860" cy="23484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21194ee596e_0_174"/>
          <p:cNvSpPr/>
          <p:nvPr/>
        </p:nvSpPr>
        <p:spPr>
          <a:xfrm>
            <a:off x="3596640" y="5699760"/>
            <a:ext cx="8595300" cy="115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4" name="Google Shape;174;g21194ee596e_0_1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0519" y="6258025"/>
            <a:ext cx="1165860" cy="23484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21194ee596e_0_174"/>
          <p:cNvSpPr txBox="1"/>
          <p:nvPr/>
        </p:nvSpPr>
        <p:spPr>
          <a:xfrm>
            <a:off x="718370" y="4046180"/>
            <a:ext cx="10305230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397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GB" sz="1600" dirty="0">
                <a:effectLst/>
                <a:latin typeface="Poppins" panose="020B0604020202020204" charset="0"/>
                <a:cs typeface="Poppins" panose="020B0604020202020204" charset="0"/>
              </a:rPr>
              <a:t>Inconsistent revenue and profit performance across U.S. regions</a:t>
            </a:r>
            <a:br>
              <a:rPr lang="en-GB" sz="1600" dirty="0">
                <a:effectLst/>
                <a:latin typeface="Poppins" panose="020B0604020202020204" charset="0"/>
                <a:cs typeface="Poppins" panose="020B0604020202020204" charset="0"/>
              </a:rPr>
            </a:br>
            <a:br>
              <a:rPr lang="en-GB" sz="1600" dirty="0">
                <a:effectLst/>
                <a:latin typeface="Poppins" panose="020B0604020202020204" charset="0"/>
                <a:cs typeface="Poppins" panose="020B0604020202020204" charset="0"/>
              </a:rPr>
            </a:br>
            <a:r>
              <a:rPr lang="en-GB" sz="1600" dirty="0">
                <a:effectLst/>
                <a:latin typeface="Poppins" panose="020B0604020202020204" charset="0"/>
                <a:cs typeface="Poppins" panose="020B0604020202020204" charset="0"/>
              </a:rPr>
              <a:t>Lack of visibility into seasonal swings, top SKUs, and channel profitability</a:t>
            </a:r>
            <a:br>
              <a:rPr lang="en-GB" sz="1600" dirty="0">
                <a:effectLst/>
                <a:latin typeface="Poppins" panose="020B0604020202020204" charset="0"/>
                <a:cs typeface="Poppins" panose="020B0604020202020204" charset="0"/>
              </a:rPr>
            </a:br>
            <a:br>
              <a:rPr lang="en-GB" sz="1600" dirty="0">
                <a:effectLst/>
                <a:latin typeface="Poppins" panose="020B0604020202020204" charset="0"/>
                <a:cs typeface="Poppins" panose="020B0604020202020204" charset="0"/>
              </a:rPr>
            </a:br>
            <a:r>
              <a:rPr lang="en-GB" sz="1600" dirty="0">
                <a:effectLst/>
                <a:latin typeface="Poppins" panose="020B0604020202020204" charset="0"/>
                <a:cs typeface="Poppins" panose="020B0604020202020204" charset="0"/>
              </a:rPr>
              <a:t>Goal: Leverage 5 years of historical data to pinpoint growth levers and optimize strategy</a:t>
            </a:r>
            <a:endParaRPr sz="1600" b="0" i="0" u="none" strike="noStrike" cap="none" dirty="0">
              <a:solidFill>
                <a:srgbClr val="4D5156"/>
              </a:solidFill>
              <a:highlight>
                <a:srgbClr val="FFFFFF"/>
              </a:highlight>
              <a:latin typeface="Poppins" panose="020B0604020202020204" charset="0"/>
              <a:ea typeface="Poppins"/>
              <a:cs typeface="Poppins" panose="020B0604020202020204" charset="0"/>
              <a:sym typeface="Poppins"/>
            </a:endParaRPr>
          </a:p>
        </p:txBody>
      </p:sp>
      <p:sp>
        <p:nvSpPr>
          <p:cNvPr id="11" name="Google Shape;172;g21194ee596e_0_174">
            <a:extLst>
              <a:ext uri="{FF2B5EF4-FFF2-40B4-BE49-F238E27FC236}">
                <a16:creationId xmlns:a16="http://schemas.microsoft.com/office/drawing/2014/main" id="{8C5D04DA-9493-4639-B51F-7B0D3CD03EE2}"/>
              </a:ext>
            </a:extLst>
          </p:cNvPr>
          <p:cNvSpPr txBox="1">
            <a:spLocks/>
          </p:cNvSpPr>
          <p:nvPr/>
        </p:nvSpPr>
        <p:spPr>
          <a:xfrm>
            <a:off x="802640" y="3446518"/>
            <a:ext cx="51525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400" b="0" dirty="0">
                <a:effectLst/>
              </a:rPr>
              <a:t>What’s the Business Question?</a:t>
            </a:r>
            <a:endParaRPr lang="en-IN" sz="2400" b="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1E11A21-3B16-475C-9D2F-A65D1BA6D1EB}"/>
              </a:ext>
            </a:extLst>
          </p:cNvPr>
          <p:cNvSpPr/>
          <p:nvPr/>
        </p:nvSpPr>
        <p:spPr>
          <a:xfrm>
            <a:off x="531977" y="4173645"/>
            <a:ext cx="132080" cy="131225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5BC3889-2C67-4B20-B29F-006138D2D1DB}"/>
              </a:ext>
            </a:extLst>
          </p:cNvPr>
          <p:cNvSpPr/>
          <p:nvPr/>
        </p:nvSpPr>
        <p:spPr>
          <a:xfrm>
            <a:off x="520859" y="4903896"/>
            <a:ext cx="132080" cy="131225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B577B2B-77F8-416B-AA83-405D34D1834E}"/>
              </a:ext>
            </a:extLst>
          </p:cNvPr>
          <p:cNvSpPr/>
          <p:nvPr/>
        </p:nvSpPr>
        <p:spPr>
          <a:xfrm>
            <a:off x="531977" y="5634147"/>
            <a:ext cx="132080" cy="131225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12B818-0481-4D4B-A218-CFCC6EAC3762}"/>
              </a:ext>
            </a:extLst>
          </p:cNvPr>
          <p:cNvSpPr txBox="1"/>
          <p:nvPr/>
        </p:nvSpPr>
        <p:spPr>
          <a:xfrm>
            <a:off x="709780" y="1621982"/>
            <a:ext cx="1011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Sales teams often lack a clear, data-driven understanding of regional performance, </a:t>
            </a:r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making it </a:t>
            </a:r>
            <a:r>
              <a:rPr lang="en-GB" sz="180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difficult</a:t>
            </a:r>
            <a:r>
              <a:rPr lang="en-GB" sz="1800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 to identify growth opportunities and optimize resources. This </a:t>
            </a:r>
            <a:r>
              <a:rPr lang="en-GB" sz="180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project</a:t>
            </a:r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 aims to analyse and visualize regional sales data to uncover trends, evaluate profitability, and support strategic decision-making.</a:t>
            </a:r>
            <a:endParaRPr lang="en-IN" sz="1800" dirty="0">
              <a:solidFill>
                <a:schemeClr val="tx1">
                  <a:lumMod val="65000"/>
                  <a:lumOff val="3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15" name="Google Shape;147;p2">
            <a:extLst>
              <a:ext uri="{FF2B5EF4-FFF2-40B4-BE49-F238E27FC236}">
                <a16:creationId xmlns:a16="http://schemas.microsoft.com/office/drawing/2014/main" id="{2BCC2704-FC24-43ED-A750-E2F92EF60F12}"/>
              </a:ext>
            </a:extLst>
          </p:cNvPr>
          <p:cNvSpPr txBox="1">
            <a:spLocks/>
          </p:cNvSpPr>
          <p:nvPr/>
        </p:nvSpPr>
        <p:spPr>
          <a:xfrm>
            <a:off x="481332" y="458389"/>
            <a:ext cx="418827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3200" dirty="0">
                <a:solidFill>
                  <a:schemeClr val="bg1"/>
                </a:solidFill>
                <a:effectLst/>
              </a:rPr>
              <a:t>Problem Statement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1194ee596e_0_187"/>
          <p:cNvSpPr/>
          <p:nvPr/>
        </p:nvSpPr>
        <p:spPr>
          <a:xfrm>
            <a:off x="3596640" y="5699760"/>
            <a:ext cx="8595300" cy="115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Google Shape;257;g21197e7cf6e_0_97">
            <a:extLst>
              <a:ext uri="{FF2B5EF4-FFF2-40B4-BE49-F238E27FC236}">
                <a16:creationId xmlns:a16="http://schemas.microsoft.com/office/drawing/2014/main" id="{1C55A01C-843F-4AB1-832A-9588865749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1174" y="323677"/>
            <a:ext cx="552743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Page 3 - 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Revenue Scenarios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4" name="Google Shape;264;g21194ee596e_0_18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</a:t>
            </a:fld>
            <a:endParaRPr sz="9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7" name="Google Shape;267;g21194ee596e_0_187"/>
          <p:cNvSpPr txBox="1">
            <a:spLocks noGrp="1"/>
          </p:cNvSpPr>
          <p:nvPr>
            <p:ph type="sldNum" idx="4294967295"/>
          </p:nvPr>
        </p:nvSpPr>
        <p:spPr>
          <a:xfrm>
            <a:off x="0" y="6305550"/>
            <a:ext cx="160338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</a:t>
            </a:fld>
            <a:endParaRPr sz="9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65" name="Google Shape;265;g21194ee596e_0_1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0519" y="6258025"/>
            <a:ext cx="1165860" cy="23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21194ee596e_0_1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33330" y="3882885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672594-588D-47F4-96CB-2CCC0D5915D1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-10" t="-10" r="-124" b="94"/>
          <a:stretch/>
        </p:blipFill>
        <p:spPr>
          <a:xfrm>
            <a:off x="1197033" y="964276"/>
            <a:ext cx="10241280" cy="575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527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g215a699482b_0_554"/>
          <p:cNvPicPr preferRelativeResize="0"/>
          <p:nvPr/>
        </p:nvPicPr>
        <p:blipFill rotWithShape="1">
          <a:blip r:embed="rId3">
            <a:alphaModFix/>
          </a:blip>
          <a:srcRect t="7834" b="7834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g215a699482b_0_554"/>
          <p:cNvSpPr txBox="1">
            <a:spLocks noGrp="1"/>
          </p:cNvSpPr>
          <p:nvPr>
            <p:ph type="title"/>
          </p:nvPr>
        </p:nvSpPr>
        <p:spPr>
          <a:xfrm>
            <a:off x="533400" y="-697772"/>
            <a:ext cx="61683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ts val="1800"/>
              <a:buNone/>
            </a:pPr>
            <a:br>
              <a:rPr lang="en-US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</p:txBody>
      </p:sp>
      <p:sp>
        <p:nvSpPr>
          <p:cNvPr id="431" name="Google Shape;431;g215a699482b_0_554"/>
          <p:cNvSpPr/>
          <p:nvPr/>
        </p:nvSpPr>
        <p:spPr>
          <a:xfrm rot="10800000" flipH="1">
            <a:off x="338397" y="6250798"/>
            <a:ext cx="249300" cy="249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2" name="Google Shape;432;g215a699482b_0_554"/>
          <p:cNvSpPr txBox="1">
            <a:spLocks noGrp="1"/>
          </p:cNvSpPr>
          <p:nvPr>
            <p:ph type="sldNum" idx="12"/>
          </p:nvPr>
        </p:nvSpPr>
        <p:spPr>
          <a:xfrm>
            <a:off x="382895" y="6306200"/>
            <a:ext cx="1602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21</a:t>
            </a:fld>
            <a:endParaRPr sz="9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3" name="Google Shape;433;g215a699482b_0_554"/>
          <p:cNvSpPr/>
          <p:nvPr/>
        </p:nvSpPr>
        <p:spPr>
          <a:xfrm>
            <a:off x="0" y="2547468"/>
            <a:ext cx="7222500" cy="2325600"/>
          </a:xfrm>
          <a:prstGeom prst="rect">
            <a:avLst/>
          </a:prstGeom>
          <a:solidFill>
            <a:schemeClr val="accent4">
              <a:alpha val="8392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4" name="Google Shape;434;g215a699482b_0_554"/>
          <p:cNvSpPr txBox="1"/>
          <p:nvPr/>
        </p:nvSpPr>
        <p:spPr>
          <a:xfrm>
            <a:off x="533400" y="3704000"/>
            <a:ext cx="5057400" cy="594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  <a:endParaRPr sz="2800" b="0" i="0" u="none" strike="noStrike" cap="none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35" name="Google Shape;435;g215a699482b_0_5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400" y="2835734"/>
            <a:ext cx="518323" cy="518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1194ee596e_0_187"/>
          <p:cNvSpPr/>
          <p:nvPr/>
        </p:nvSpPr>
        <p:spPr>
          <a:xfrm>
            <a:off x="3596640" y="5699760"/>
            <a:ext cx="8595300" cy="115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4" name="Google Shape;264;g21194ee596e_0_18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22</a:t>
            </a:fld>
            <a:endParaRPr sz="9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7" name="Google Shape;267;g21194ee596e_0_187"/>
          <p:cNvSpPr txBox="1">
            <a:spLocks noGrp="1"/>
          </p:cNvSpPr>
          <p:nvPr>
            <p:ph type="sldNum" idx="4294967295"/>
          </p:nvPr>
        </p:nvSpPr>
        <p:spPr>
          <a:xfrm>
            <a:off x="0" y="6305550"/>
            <a:ext cx="160338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22</a:t>
            </a:fld>
            <a:endParaRPr sz="900" b="0" i="0" u="none" strike="noStrike" cap="none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65" name="Google Shape;265;g21194ee596e_0_1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0519" y="6258025"/>
            <a:ext cx="1165860" cy="23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21194ee596e_0_1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33330" y="3882885"/>
            <a:ext cx="145275" cy="4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78C0E6-E39C-48C6-A8B1-C7670646DFC4}"/>
              </a:ext>
            </a:extLst>
          </p:cNvPr>
          <p:cNvSpPr txBox="1"/>
          <p:nvPr/>
        </p:nvSpPr>
        <p:spPr>
          <a:xfrm>
            <a:off x="737648" y="2347066"/>
            <a:ext cx="1130328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effectLst/>
                <a:latin typeface="Poppins" panose="020B0604020202020204" charset="0"/>
                <a:cs typeface="Poppins" panose="020B0604020202020204" charset="0"/>
              </a:rPr>
              <a:t>Completed end‑to‑end EDA and interactive Power BI dashboard, surfacing seasonality, SKU, channel &amp; regional insights.</a:t>
            </a:r>
            <a:br>
              <a:rPr lang="en-GB" sz="2000" dirty="0">
                <a:effectLst/>
                <a:latin typeface="Poppins" panose="020B0604020202020204" charset="0"/>
                <a:cs typeface="Poppins" panose="020B0604020202020204" charset="0"/>
              </a:rPr>
            </a:br>
            <a:br>
              <a:rPr lang="en-GB" sz="2000" dirty="0">
                <a:effectLst/>
                <a:latin typeface="Poppins" panose="020B0604020202020204" charset="0"/>
                <a:cs typeface="Poppins" panose="020B0604020202020204" charset="0"/>
              </a:rPr>
            </a:br>
            <a:r>
              <a:rPr lang="en-GB" sz="2000" dirty="0">
                <a:effectLst/>
                <a:latin typeface="Poppins" panose="020B0604020202020204" charset="0"/>
                <a:cs typeface="Poppins" panose="020B0604020202020204" charset="0"/>
              </a:rPr>
              <a:t>Insights inform sales policies and operational planning (store &amp; warehouse prep aligned with annual trends).</a:t>
            </a:r>
            <a:br>
              <a:rPr lang="en-GB" sz="2000" dirty="0">
                <a:effectLst/>
                <a:latin typeface="Poppins" panose="020B0604020202020204" charset="0"/>
                <a:cs typeface="Poppins" panose="020B0604020202020204" charset="0"/>
              </a:rPr>
            </a:br>
            <a:br>
              <a:rPr lang="en-GB" sz="2000" dirty="0">
                <a:effectLst/>
                <a:latin typeface="Poppins" panose="020B0604020202020204" charset="0"/>
                <a:cs typeface="Poppins" panose="020B0604020202020204" charset="0"/>
              </a:rPr>
            </a:br>
            <a:r>
              <a:rPr lang="en-GB" sz="2000" dirty="0">
                <a:effectLst/>
                <a:latin typeface="Poppins" panose="020B0604020202020204" charset="0"/>
                <a:cs typeface="Poppins" panose="020B0604020202020204" charset="0"/>
              </a:rPr>
              <a:t>Stakeholders can self‑serve real‑time analysis and confidently onboard new datasets for additional use cases.</a:t>
            </a:r>
            <a:endParaRPr lang="en-IN" sz="2000" dirty="0"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5899429-0509-4954-9904-127D47897E3B}"/>
              </a:ext>
            </a:extLst>
          </p:cNvPr>
          <p:cNvSpPr/>
          <p:nvPr/>
        </p:nvSpPr>
        <p:spPr>
          <a:xfrm>
            <a:off x="485129" y="2479463"/>
            <a:ext cx="132080" cy="131225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8474A8C-FCEA-44E1-B5DC-1F14CF23E711}"/>
              </a:ext>
            </a:extLst>
          </p:cNvPr>
          <p:cNvSpPr/>
          <p:nvPr/>
        </p:nvSpPr>
        <p:spPr>
          <a:xfrm>
            <a:off x="485129" y="3432392"/>
            <a:ext cx="132080" cy="131225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1993E46-DEA3-4076-A647-F1F327237E38}"/>
              </a:ext>
            </a:extLst>
          </p:cNvPr>
          <p:cNvSpPr/>
          <p:nvPr/>
        </p:nvSpPr>
        <p:spPr>
          <a:xfrm>
            <a:off x="485129" y="4348745"/>
            <a:ext cx="132080" cy="131225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ECB025-957C-446A-AEFE-4D398A3F1C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926" y="710336"/>
            <a:ext cx="427972" cy="4279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9A4F80-588E-41BA-A9AE-5B43AC3CC4D8}"/>
              </a:ext>
            </a:extLst>
          </p:cNvPr>
          <p:cNvSpPr txBox="1"/>
          <p:nvPr/>
        </p:nvSpPr>
        <p:spPr>
          <a:xfrm>
            <a:off x="3802898" y="614685"/>
            <a:ext cx="29693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N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t>Conclusions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496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g21197e7cf6e_0_75"/>
          <p:cNvPicPr preferRelativeResize="0"/>
          <p:nvPr/>
        </p:nvPicPr>
        <p:blipFill rotWithShape="1">
          <a:blip r:embed="rId3">
            <a:alphaModFix/>
          </a:blip>
          <a:srcRect t="7834" b="7833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21197e7cf6e_0_75"/>
          <p:cNvSpPr txBox="1">
            <a:spLocks noGrp="1"/>
          </p:cNvSpPr>
          <p:nvPr>
            <p:ph type="title"/>
          </p:nvPr>
        </p:nvSpPr>
        <p:spPr>
          <a:xfrm>
            <a:off x="533400" y="-697772"/>
            <a:ext cx="61683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ts val="1800"/>
              <a:buNone/>
            </a:pPr>
            <a:br>
              <a:rPr lang="en-US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</p:txBody>
      </p:sp>
      <p:sp>
        <p:nvSpPr>
          <p:cNvPr id="239" name="Google Shape;239;g21197e7cf6e_0_75"/>
          <p:cNvSpPr/>
          <p:nvPr/>
        </p:nvSpPr>
        <p:spPr>
          <a:xfrm rot="10800000" flipH="1">
            <a:off x="338397" y="6250798"/>
            <a:ext cx="249300" cy="249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0" name="Google Shape;240;g21197e7cf6e_0_75"/>
          <p:cNvSpPr txBox="1">
            <a:spLocks noGrp="1"/>
          </p:cNvSpPr>
          <p:nvPr>
            <p:ph type="sldNum" idx="12"/>
          </p:nvPr>
        </p:nvSpPr>
        <p:spPr>
          <a:xfrm>
            <a:off x="382895" y="6306200"/>
            <a:ext cx="1602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</a:t>
            </a:fld>
            <a:endParaRPr sz="9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1" name="Google Shape;241;g21197e7cf6e_0_75"/>
          <p:cNvSpPr/>
          <p:nvPr/>
        </p:nvSpPr>
        <p:spPr>
          <a:xfrm>
            <a:off x="0" y="2547468"/>
            <a:ext cx="7222500" cy="2325600"/>
          </a:xfrm>
          <a:prstGeom prst="rect">
            <a:avLst/>
          </a:prstGeom>
          <a:solidFill>
            <a:schemeClr val="accent4">
              <a:alpha val="8392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2" name="Google Shape;242;g21197e7cf6e_0_75"/>
          <p:cNvSpPr txBox="1"/>
          <p:nvPr/>
        </p:nvSpPr>
        <p:spPr>
          <a:xfrm>
            <a:off x="533400" y="3704000"/>
            <a:ext cx="5057400" cy="594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Charts &amp; Insights</a:t>
            </a:r>
            <a:endParaRPr sz="2800" b="0" i="0" u="none" strike="noStrike" cap="none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43" name="Google Shape;243;g21197e7cf6e_0_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400" y="2835734"/>
            <a:ext cx="518323" cy="518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1197e7cf6e_0_97"/>
          <p:cNvSpPr/>
          <p:nvPr/>
        </p:nvSpPr>
        <p:spPr>
          <a:xfrm>
            <a:off x="1463643" y="4922754"/>
            <a:ext cx="8180047" cy="18897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Poppins" panose="020B0604020202020204" charset="0"/>
                <a:cs typeface="Poppins" panose="020B0604020202020204" charset="0"/>
              </a:rPr>
              <a:t>Consistent sales cycle: $24M to $26M.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Poppins" panose="020B0604020202020204" charset="0"/>
                <a:cs typeface="Poppins" panose="020B0604020202020204" charset="0"/>
              </a:rPr>
              <a:t>Seasonal peaks: Late spring/early summer (May-June).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Poppins" panose="020B0604020202020204" charset="0"/>
                <a:cs typeface="Poppins" panose="020B0604020202020204" charset="0"/>
              </a:rPr>
              <a:t>Annual low: January.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Poppins" panose="020B0604020202020204" charset="0"/>
                <a:cs typeface="Poppins" panose="020B0604020202020204" charset="0"/>
              </a:rPr>
              <a:t>Notable outlier: Sharp revenue drop in early 2017.</a:t>
            </a:r>
            <a:endParaRPr sz="1600" b="0" i="0" u="none" strike="noStrike" cap="none" dirty="0">
              <a:solidFill>
                <a:schemeClr val="lt1"/>
              </a:solidFill>
              <a:latin typeface="Poppins" panose="020B0604020202020204" charset="0"/>
              <a:ea typeface="Poppins"/>
              <a:cs typeface="Poppins" panose="020B0604020202020204" charset="0"/>
              <a:sym typeface="Poppins"/>
            </a:endParaRPr>
          </a:p>
        </p:txBody>
      </p:sp>
      <p:sp>
        <p:nvSpPr>
          <p:cNvPr id="257" name="Google Shape;257;g21197e7cf6e_0_97"/>
          <p:cNvSpPr txBox="1">
            <a:spLocks noGrp="1"/>
          </p:cNvSpPr>
          <p:nvPr>
            <p:ph type="title"/>
          </p:nvPr>
        </p:nvSpPr>
        <p:spPr>
          <a:xfrm>
            <a:off x="291102" y="361419"/>
            <a:ext cx="7190196" cy="4924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 sz="3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Monthly Sales Trend Over Time</a:t>
            </a:r>
            <a:endParaRPr sz="32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0" name="Google Shape;250;g21197e7cf6e_0_9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</a:t>
            </a:fld>
            <a:endParaRPr sz="9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3" name="Google Shape;253;g21197e7cf6e_0_97"/>
          <p:cNvSpPr txBox="1">
            <a:spLocks noGrp="1"/>
          </p:cNvSpPr>
          <p:nvPr>
            <p:ph type="sldNum" idx="4294967295"/>
          </p:nvPr>
        </p:nvSpPr>
        <p:spPr>
          <a:xfrm>
            <a:off x="0" y="6305550"/>
            <a:ext cx="160338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</a:t>
            </a:fld>
            <a:endParaRPr sz="9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84071A-DC69-4E5A-BB16-144972025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643" y="1282858"/>
            <a:ext cx="8079175" cy="32743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2F17B8-A48D-44D7-8FDB-8FC66B3BA812}"/>
              </a:ext>
            </a:extLst>
          </p:cNvPr>
          <p:cNvSpPr/>
          <p:nvPr/>
        </p:nvSpPr>
        <p:spPr>
          <a:xfrm>
            <a:off x="10564238" y="6157609"/>
            <a:ext cx="1488332" cy="534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BFA7B0C-328D-4EDB-A17C-F54FE47FDD86}"/>
              </a:ext>
            </a:extLst>
          </p:cNvPr>
          <p:cNvGrpSpPr/>
          <p:nvPr/>
        </p:nvGrpSpPr>
        <p:grpSpPr>
          <a:xfrm>
            <a:off x="868601" y="4782662"/>
            <a:ext cx="1799684" cy="520496"/>
            <a:chOff x="4990288" y="1782720"/>
            <a:chExt cx="1799684" cy="52049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F670F79-D2A8-476E-BD77-4EA32B290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90288" y="1782720"/>
              <a:ext cx="520496" cy="52049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3B312F8-AD4E-499D-B00F-38B7B90C6001}"/>
                </a:ext>
              </a:extLst>
            </p:cNvPr>
            <p:cNvSpPr txBox="1"/>
            <p:nvPr/>
          </p:nvSpPr>
          <p:spPr>
            <a:xfrm flipH="1">
              <a:off x="5510784" y="1858302"/>
              <a:ext cx="12791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Insights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1197e7cf6e_0_97"/>
          <p:cNvSpPr/>
          <p:nvPr/>
        </p:nvSpPr>
        <p:spPr>
          <a:xfrm>
            <a:off x="1531462" y="5291847"/>
            <a:ext cx="6535578" cy="11974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Poppins" panose="020B0604020202020204" charset="0"/>
                <a:cs typeface="Poppins" panose="020B0604020202020204" charset="0"/>
              </a:rPr>
              <a:t>Revenue leaders: Products 26 &amp; 25 dominate.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Poppins" panose="020B0604020202020204" charset="0"/>
                <a:cs typeface="Poppins" panose="020B0604020202020204" charset="0"/>
              </a:rPr>
              <a:t>Mid-range: Products 5, 13, 14, 15 show similar revenue.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Poppins" panose="020B0604020202020204" charset="0"/>
                <a:cs typeface="Poppins" panose="020B0604020202020204" charset="0"/>
              </a:rPr>
              <a:t>Bottom cluster: Products 1, 2, 3, 4 have the lowest revenue.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Poppins" panose="020B0604020202020204" charset="0"/>
                <a:cs typeface="Poppins" panose="020B0604020202020204" charset="0"/>
              </a:rPr>
              <a:t>Strategy: Grow mid-tier, improve lower performers.</a:t>
            </a:r>
            <a:endParaRPr sz="1200" b="0" i="0" u="none" strike="noStrike" cap="none" dirty="0">
              <a:solidFill>
                <a:schemeClr val="lt1"/>
              </a:solidFill>
              <a:latin typeface="Poppins" panose="020B0604020202020204" charset="0"/>
              <a:ea typeface="Poppins"/>
              <a:cs typeface="Poppins" panose="020B0604020202020204" charset="0"/>
              <a:sym typeface="Poppins"/>
            </a:endParaRPr>
          </a:p>
        </p:txBody>
      </p:sp>
      <p:sp>
        <p:nvSpPr>
          <p:cNvPr id="14" name="Google Shape;257;g21197e7cf6e_0_97">
            <a:extLst>
              <a:ext uri="{FF2B5EF4-FFF2-40B4-BE49-F238E27FC236}">
                <a16:creationId xmlns:a16="http://schemas.microsoft.com/office/drawing/2014/main" id="{72C13FB2-91D7-42CC-9316-95D8F3B6DD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1102" y="361419"/>
            <a:ext cx="6062073" cy="4924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GB" sz="3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Top 10 Products by Revenue</a:t>
            </a:r>
            <a:endParaRPr lang="en-GB" sz="32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0" name="Google Shape;250;g21197e7cf6e_0_9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5</a:t>
            </a:fld>
            <a:endParaRPr sz="9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3" name="Google Shape;253;g21197e7cf6e_0_97"/>
          <p:cNvSpPr txBox="1">
            <a:spLocks noGrp="1"/>
          </p:cNvSpPr>
          <p:nvPr>
            <p:ph type="sldNum" idx="4294967295"/>
          </p:nvPr>
        </p:nvSpPr>
        <p:spPr>
          <a:xfrm>
            <a:off x="0" y="6305550"/>
            <a:ext cx="160338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5</a:t>
            </a:fld>
            <a:endParaRPr sz="900" b="0" i="0" u="none" strike="noStrike" cap="none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2F17B8-A48D-44D7-8FDB-8FC66B3BA812}"/>
              </a:ext>
            </a:extLst>
          </p:cNvPr>
          <p:cNvSpPr/>
          <p:nvPr/>
        </p:nvSpPr>
        <p:spPr>
          <a:xfrm>
            <a:off x="10564238" y="6157609"/>
            <a:ext cx="1488332" cy="534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7EBEB1-F87B-4151-8638-E9EE6EBF4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462" y="1224836"/>
            <a:ext cx="8687553" cy="359695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C4A5420-8C8C-4F8F-B704-5EE5DDE8C14D}"/>
              </a:ext>
            </a:extLst>
          </p:cNvPr>
          <p:cNvGrpSpPr/>
          <p:nvPr/>
        </p:nvGrpSpPr>
        <p:grpSpPr>
          <a:xfrm>
            <a:off x="1058368" y="4821788"/>
            <a:ext cx="1799684" cy="520496"/>
            <a:chOff x="4990288" y="1782720"/>
            <a:chExt cx="1799684" cy="5204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52E8B6A-003E-4213-8DB4-5E70B6781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90288" y="1782720"/>
              <a:ext cx="520496" cy="52049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5487F4-40E9-4739-9FE1-7936AE5A2DA8}"/>
                </a:ext>
              </a:extLst>
            </p:cNvPr>
            <p:cNvSpPr txBox="1"/>
            <p:nvPr/>
          </p:nvSpPr>
          <p:spPr>
            <a:xfrm flipH="1">
              <a:off x="5510784" y="1858302"/>
              <a:ext cx="12791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Insights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5480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1197e7cf6e_0_9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6</a:t>
            </a:fld>
            <a:endParaRPr sz="9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3" name="Google Shape;253;g21197e7cf6e_0_97"/>
          <p:cNvSpPr txBox="1">
            <a:spLocks noGrp="1"/>
          </p:cNvSpPr>
          <p:nvPr>
            <p:ph type="sldNum" idx="4294967295"/>
          </p:nvPr>
        </p:nvSpPr>
        <p:spPr>
          <a:xfrm>
            <a:off x="0" y="6305550"/>
            <a:ext cx="160338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6</a:t>
            </a:fld>
            <a:endParaRPr sz="9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2F17B8-A48D-44D7-8FDB-8FC66B3BA812}"/>
              </a:ext>
            </a:extLst>
          </p:cNvPr>
          <p:cNvSpPr/>
          <p:nvPr/>
        </p:nvSpPr>
        <p:spPr>
          <a:xfrm>
            <a:off x="10564238" y="6157609"/>
            <a:ext cx="1488332" cy="534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2C3C71-EB36-4C49-B4BF-0C00E1AB4C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9378" y="1231056"/>
            <a:ext cx="8573243" cy="3685587"/>
          </a:xfrm>
          <a:prstGeom prst="rect">
            <a:avLst/>
          </a:prstGeom>
        </p:spPr>
      </p:pic>
      <p:sp>
        <p:nvSpPr>
          <p:cNvPr id="10" name="Google Shape;249;g21197e7cf6e_0_97">
            <a:extLst>
              <a:ext uri="{FF2B5EF4-FFF2-40B4-BE49-F238E27FC236}">
                <a16:creationId xmlns:a16="http://schemas.microsoft.com/office/drawing/2014/main" id="{57BB1715-3ADB-4068-9B75-EBCA1DB2EA7B}"/>
              </a:ext>
            </a:extLst>
          </p:cNvPr>
          <p:cNvSpPr/>
          <p:nvPr/>
        </p:nvSpPr>
        <p:spPr>
          <a:xfrm>
            <a:off x="1809378" y="5260845"/>
            <a:ext cx="8851159" cy="129275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Poppins" panose="020B0604020202020204" charset="0"/>
                <a:cs typeface="Poppins" panose="020B0604020202020204" charset="0"/>
              </a:rPr>
              <a:t>Top: Products 18 &amp; 28 lead at ~$8.1–8.4K.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Poppins" panose="020B0604020202020204" charset="0"/>
                <a:cs typeface="Poppins" panose="020B0604020202020204" charset="0"/>
              </a:rPr>
              <a:t>Next tier: Products 5, 11, 12 &amp; 26 at ~$7.5–7.8K.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Poppins" panose="020B0604020202020204" charset="0"/>
                <a:cs typeface="Poppins" panose="020B0604020202020204" charset="0"/>
              </a:rPr>
              <a:t>Entry‑level: Products 1, 4, 16 &amp; 21 around $7.3K.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Poppins" panose="020B0604020202020204" charset="0"/>
                <a:cs typeface="Poppins" panose="020B0604020202020204" charset="0"/>
              </a:rPr>
              <a:t>Takeaway: Top 10 all exceed $7.3K—consistent high margins.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0E552C-11EE-4342-A082-27C9FCCA2AAB}"/>
              </a:ext>
            </a:extLst>
          </p:cNvPr>
          <p:cNvGrpSpPr/>
          <p:nvPr/>
        </p:nvGrpSpPr>
        <p:grpSpPr>
          <a:xfrm>
            <a:off x="1281888" y="4805223"/>
            <a:ext cx="1766112" cy="520496"/>
            <a:chOff x="4990288" y="1782720"/>
            <a:chExt cx="1799684" cy="52049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0BD83AB-F894-4738-A6D1-2BC07DD39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90288" y="1782720"/>
              <a:ext cx="520496" cy="52049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4E577FF-B6E4-4310-85D7-17A077CCBC83}"/>
                </a:ext>
              </a:extLst>
            </p:cNvPr>
            <p:cNvSpPr txBox="1"/>
            <p:nvPr/>
          </p:nvSpPr>
          <p:spPr>
            <a:xfrm flipH="1">
              <a:off x="5510784" y="1858302"/>
              <a:ext cx="12791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Insights</a:t>
              </a:r>
            </a:p>
          </p:txBody>
        </p:sp>
      </p:grpSp>
      <p:sp>
        <p:nvSpPr>
          <p:cNvPr id="14" name="Google Shape;257;g21197e7cf6e_0_97">
            <a:extLst>
              <a:ext uri="{FF2B5EF4-FFF2-40B4-BE49-F238E27FC236}">
                <a16:creationId xmlns:a16="http://schemas.microsoft.com/office/drawing/2014/main" id="{533FE142-A9BF-4047-853C-12E359056733}"/>
              </a:ext>
            </a:extLst>
          </p:cNvPr>
          <p:cNvSpPr txBox="1">
            <a:spLocks/>
          </p:cNvSpPr>
          <p:nvPr/>
        </p:nvSpPr>
        <p:spPr>
          <a:xfrm>
            <a:off x="291102" y="361419"/>
            <a:ext cx="8573243" cy="4924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3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 10 Products by Average Profit Margin</a:t>
            </a:r>
          </a:p>
        </p:txBody>
      </p:sp>
    </p:spTree>
    <p:extLst>
      <p:ext uri="{BB962C8B-B14F-4D97-AF65-F5344CB8AC3E}">
        <p14:creationId xmlns:p14="http://schemas.microsoft.com/office/powerpoint/2010/main" val="2342008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1197e7cf6e_0_97"/>
          <p:cNvSpPr/>
          <p:nvPr/>
        </p:nvSpPr>
        <p:spPr>
          <a:xfrm>
            <a:off x="4990288" y="2130357"/>
            <a:ext cx="6653719" cy="29377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Poppins" panose="020B0604020202020204" charset="0"/>
                <a:cs typeface="Poppins" panose="020B0604020202020204" charset="0"/>
              </a:rPr>
              <a:t>Wholesale dominates: Generates the majority of total sales at 54.1%.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en-GB" sz="1600" dirty="0">
              <a:latin typeface="Poppins" panose="020B0604020202020204" charset="0"/>
              <a:cs typeface="Poppins" panose="020B0604020202020204" charset="0"/>
            </a:endParaRP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Poppins" panose="020B0604020202020204" charset="0"/>
                <a:cs typeface="Poppins" panose="020B0604020202020204" charset="0"/>
              </a:rPr>
              <a:t>Distributor is significant: Contributes a substantial 31.3% to total sales.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en-GB" sz="1600" dirty="0">
              <a:latin typeface="Poppins" panose="020B0604020202020204" charset="0"/>
              <a:cs typeface="Poppins" panose="020B0604020202020204" charset="0"/>
            </a:endParaRP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Poppins" panose="020B0604020202020204" charset="0"/>
                <a:cs typeface="Poppins" panose="020B0604020202020204" charset="0"/>
              </a:rPr>
              <a:t>Export is a smaller portion: Accounts for 14.6% of the total sales.</a:t>
            </a:r>
            <a:endParaRPr lang="en-GB" sz="1600" b="0" i="0" u="none" strike="noStrike" cap="none" dirty="0">
              <a:solidFill>
                <a:schemeClr val="lt1"/>
              </a:solidFill>
              <a:latin typeface="Poppins" panose="020B0604020202020204" charset="0"/>
              <a:ea typeface="Poppins"/>
              <a:cs typeface="Poppins" panose="020B0604020202020204" charset="0"/>
              <a:sym typeface="Poppins"/>
            </a:endParaRPr>
          </a:p>
        </p:txBody>
      </p:sp>
      <p:sp>
        <p:nvSpPr>
          <p:cNvPr id="250" name="Google Shape;250;g21197e7cf6e_0_9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7</a:t>
            </a:fld>
            <a:endParaRPr sz="9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3" name="Google Shape;253;g21197e7cf6e_0_97"/>
          <p:cNvSpPr txBox="1">
            <a:spLocks noGrp="1"/>
          </p:cNvSpPr>
          <p:nvPr>
            <p:ph type="sldNum" idx="4294967295"/>
          </p:nvPr>
        </p:nvSpPr>
        <p:spPr>
          <a:xfrm>
            <a:off x="0" y="6305550"/>
            <a:ext cx="160338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7</a:t>
            </a:fld>
            <a:endParaRPr sz="9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2F17B8-A48D-44D7-8FDB-8FC66B3BA812}"/>
              </a:ext>
            </a:extLst>
          </p:cNvPr>
          <p:cNvSpPr/>
          <p:nvPr/>
        </p:nvSpPr>
        <p:spPr>
          <a:xfrm>
            <a:off x="10564238" y="6157609"/>
            <a:ext cx="1488332" cy="534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3277D3-4E46-4752-87EE-C557D939A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202" y="1782720"/>
            <a:ext cx="3607984" cy="34953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0D155AF-041D-43B8-9DCA-E39F052B3129}"/>
              </a:ext>
            </a:extLst>
          </p:cNvPr>
          <p:cNvSpPr/>
          <p:nvPr/>
        </p:nvSpPr>
        <p:spPr>
          <a:xfrm>
            <a:off x="4941651" y="6089515"/>
            <a:ext cx="2558375" cy="602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5A32C24-E9EC-4693-9074-693E478F1E3A}"/>
              </a:ext>
            </a:extLst>
          </p:cNvPr>
          <p:cNvGrpSpPr/>
          <p:nvPr/>
        </p:nvGrpSpPr>
        <p:grpSpPr>
          <a:xfrm>
            <a:off x="4990288" y="1782720"/>
            <a:ext cx="1799684" cy="520496"/>
            <a:chOff x="4990288" y="1782720"/>
            <a:chExt cx="1799684" cy="5204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ABDAD06-6C59-43E4-AAB3-6AC012031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90288" y="1782720"/>
              <a:ext cx="520496" cy="52049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B59B4E-EA7A-4C3D-9847-3CC57FA9A9E1}"/>
                </a:ext>
              </a:extLst>
            </p:cNvPr>
            <p:cNvSpPr txBox="1"/>
            <p:nvPr/>
          </p:nvSpPr>
          <p:spPr>
            <a:xfrm flipH="1">
              <a:off x="5510784" y="1858302"/>
              <a:ext cx="12791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Insights</a:t>
              </a:r>
            </a:p>
          </p:txBody>
        </p:sp>
      </p:grpSp>
      <p:sp>
        <p:nvSpPr>
          <p:cNvPr id="12" name="Google Shape;257;g21197e7cf6e_0_97">
            <a:extLst>
              <a:ext uri="{FF2B5EF4-FFF2-40B4-BE49-F238E27FC236}">
                <a16:creationId xmlns:a16="http://schemas.microsoft.com/office/drawing/2014/main" id="{D5F37530-F693-4DEA-9195-52EBC3A2DFE9}"/>
              </a:ext>
            </a:extLst>
          </p:cNvPr>
          <p:cNvSpPr txBox="1">
            <a:spLocks/>
          </p:cNvSpPr>
          <p:nvPr/>
        </p:nvSpPr>
        <p:spPr>
          <a:xfrm>
            <a:off x="291102" y="361419"/>
            <a:ext cx="6062073" cy="4924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3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Sales by Channel</a:t>
            </a:r>
          </a:p>
        </p:txBody>
      </p:sp>
    </p:spTree>
    <p:extLst>
      <p:ext uri="{BB962C8B-B14F-4D97-AF65-F5344CB8AC3E}">
        <p14:creationId xmlns:p14="http://schemas.microsoft.com/office/powerpoint/2010/main" val="1637791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1197e7cf6e_0_97"/>
          <p:cNvSpPr/>
          <p:nvPr/>
        </p:nvSpPr>
        <p:spPr>
          <a:xfrm>
            <a:off x="1760707" y="5069452"/>
            <a:ext cx="8550612" cy="149805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Poppins" panose="020B0604020202020204" charset="0"/>
                <a:cs typeface="Poppins" panose="020B0604020202020204" charset="0"/>
              </a:rPr>
              <a:t>California leads: Highest total sales.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Poppins" panose="020B0604020202020204" charset="0"/>
                <a:cs typeface="Poppins" panose="020B0604020202020204" charset="0"/>
              </a:rPr>
              <a:t>Texas, Florida, Illinois: Significant sales.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Poppins" panose="020B0604020202020204" charset="0"/>
                <a:cs typeface="Poppins" panose="020B0604020202020204" charset="0"/>
              </a:rPr>
              <a:t>Varying sales: Other states show moderate to low sales.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Poppins" panose="020B0604020202020204" charset="0"/>
                <a:cs typeface="Poppins" panose="020B0604020202020204" charset="0"/>
              </a:rPr>
              <a:t>Visual pattern: Higher sales in larger and some coastal states.</a:t>
            </a:r>
            <a:endParaRPr sz="1200" b="0" i="0" u="none" strike="noStrike" cap="none" dirty="0">
              <a:solidFill>
                <a:schemeClr val="lt1"/>
              </a:solidFill>
              <a:latin typeface="Poppins" panose="020B0604020202020204" charset="0"/>
              <a:ea typeface="Poppins"/>
              <a:cs typeface="Poppins" panose="020B0604020202020204" charset="0"/>
              <a:sym typeface="Poppins"/>
            </a:endParaRPr>
          </a:p>
        </p:txBody>
      </p:sp>
      <p:sp>
        <p:nvSpPr>
          <p:cNvPr id="250" name="Google Shape;250;g21197e7cf6e_0_9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8</a:t>
            </a:fld>
            <a:endParaRPr sz="9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3" name="Google Shape;253;g21197e7cf6e_0_97"/>
          <p:cNvSpPr txBox="1">
            <a:spLocks noGrp="1"/>
          </p:cNvSpPr>
          <p:nvPr>
            <p:ph type="sldNum" idx="4294967295"/>
          </p:nvPr>
        </p:nvSpPr>
        <p:spPr>
          <a:xfrm>
            <a:off x="0" y="6305550"/>
            <a:ext cx="160338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8</a:t>
            </a:fld>
            <a:endParaRPr sz="9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2F17B8-A48D-44D7-8FDB-8FC66B3BA812}"/>
              </a:ext>
            </a:extLst>
          </p:cNvPr>
          <p:cNvSpPr/>
          <p:nvPr/>
        </p:nvSpPr>
        <p:spPr>
          <a:xfrm>
            <a:off x="10564238" y="6157609"/>
            <a:ext cx="1488332" cy="534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19706A-0C71-44DD-B7D5-B0FFD71EC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244" y="1039518"/>
            <a:ext cx="5582715" cy="3491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FEEE11-F6B1-4A79-B0CD-00E13E4CB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998" y="1039518"/>
            <a:ext cx="869101" cy="358094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B529DE5-AD5B-4A7E-ACA0-E8C1B4F5D534}"/>
              </a:ext>
            </a:extLst>
          </p:cNvPr>
          <p:cNvGrpSpPr/>
          <p:nvPr/>
        </p:nvGrpSpPr>
        <p:grpSpPr>
          <a:xfrm>
            <a:off x="1314748" y="4815847"/>
            <a:ext cx="1799684" cy="520496"/>
            <a:chOff x="4990288" y="1782720"/>
            <a:chExt cx="1799684" cy="52049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811A562-8C23-4D3F-8084-9B45B155E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90288" y="1782720"/>
              <a:ext cx="520496" cy="52049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84E2AC-8429-4100-ABE2-2D72B51BE836}"/>
                </a:ext>
              </a:extLst>
            </p:cNvPr>
            <p:cNvSpPr txBox="1"/>
            <p:nvPr/>
          </p:nvSpPr>
          <p:spPr>
            <a:xfrm flipH="1">
              <a:off x="5510784" y="1858302"/>
              <a:ext cx="12791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Insights</a:t>
              </a:r>
            </a:p>
          </p:txBody>
        </p:sp>
      </p:grpSp>
      <p:sp>
        <p:nvSpPr>
          <p:cNvPr id="15" name="Google Shape;257;g21197e7cf6e_0_97">
            <a:extLst>
              <a:ext uri="{FF2B5EF4-FFF2-40B4-BE49-F238E27FC236}">
                <a16:creationId xmlns:a16="http://schemas.microsoft.com/office/drawing/2014/main" id="{DC1D2DAE-D83F-41B3-BA9B-429DF6D664CC}"/>
              </a:ext>
            </a:extLst>
          </p:cNvPr>
          <p:cNvSpPr txBox="1">
            <a:spLocks/>
          </p:cNvSpPr>
          <p:nvPr/>
        </p:nvSpPr>
        <p:spPr>
          <a:xfrm>
            <a:off x="291102" y="361419"/>
            <a:ext cx="8045502" cy="4924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3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Total Sales by State (Choropleth Map)</a:t>
            </a:r>
          </a:p>
        </p:txBody>
      </p:sp>
    </p:spTree>
    <p:extLst>
      <p:ext uri="{BB962C8B-B14F-4D97-AF65-F5344CB8AC3E}">
        <p14:creationId xmlns:p14="http://schemas.microsoft.com/office/powerpoint/2010/main" val="3710022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1197e7cf6e_0_97"/>
          <p:cNvSpPr/>
          <p:nvPr/>
        </p:nvSpPr>
        <p:spPr>
          <a:xfrm>
            <a:off x="1760706" y="4513634"/>
            <a:ext cx="8588483" cy="20538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Poppins" panose="020B0604020202020204" charset="0"/>
                <a:cs typeface="Poppins" panose="020B0604020202020204" charset="0"/>
              </a:rPr>
              <a:t>West: Highest sales, strong market influence.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Poppins" panose="020B0604020202020204" charset="0"/>
                <a:cs typeface="Poppins" panose="020B0604020202020204" charset="0"/>
              </a:rPr>
              <a:t>South: Major sales contributor, key market area.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Poppins" panose="020B0604020202020204" charset="0"/>
                <a:cs typeface="Poppins" panose="020B0604020202020204" charset="0"/>
              </a:rPr>
              <a:t>Midwest: Steady sales performance, moderate market size.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Poppins" panose="020B0604020202020204" charset="0"/>
                <a:cs typeface="Poppins" panose="020B0604020202020204" charset="0"/>
              </a:rPr>
              <a:t>Northeast: Lowest sales, suggests need for deeper market understanding.</a:t>
            </a:r>
            <a:endParaRPr sz="1600" b="0" i="0" u="none" strike="noStrike" cap="none" dirty="0">
              <a:solidFill>
                <a:schemeClr val="lt1"/>
              </a:solidFill>
              <a:latin typeface="Poppins" panose="020B0604020202020204" charset="0"/>
              <a:ea typeface="Poppins"/>
              <a:cs typeface="Poppins" panose="020B0604020202020204" charset="0"/>
              <a:sym typeface="Poppins"/>
            </a:endParaRPr>
          </a:p>
        </p:txBody>
      </p:sp>
      <p:sp>
        <p:nvSpPr>
          <p:cNvPr id="250" name="Google Shape;250;g21197e7cf6e_0_9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9</a:t>
            </a:fld>
            <a:endParaRPr sz="9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3" name="Google Shape;253;g21197e7cf6e_0_97"/>
          <p:cNvSpPr txBox="1">
            <a:spLocks noGrp="1"/>
          </p:cNvSpPr>
          <p:nvPr>
            <p:ph type="sldNum" idx="4294967295"/>
          </p:nvPr>
        </p:nvSpPr>
        <p:spPr>
          <a:xfrm>
            <a:off x="0" y="6305550"/>
            <a:ext cx="160338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9</a:t>
            </a:fld>
            <a:endParaRPr sz="9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2F17B8-A48D-44D7-8FDB-8FC66B3BA812}"/>
              </a:ext>
            </a:extLst>
          </p:cNvPr>
          <p:cNvSpPr/>
          <p:nvPr/>
        </p:nvSpPr>
        <p:spPr>
          <a:xfrm>
            <a:off x="10564238" y="6157609"/>
            <a:ext cx="1488332" cy="534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43C40B-F027-4F5F-8ECF-7B0EA7D2E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95" y="1349268"/>
            <a:ext cx="8588484" cy="275867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3B97E8D-6AB6-47D6-B7BE-022EAFDCB715}"/>
              </a:ext>
            </a:extLst>
          </p:cNvPr>
          <p:cNvGrpSpPr/>
          <p:nvPr/>
        </p:nvGrpSpPr>
        <p:grpSpPr>
          <a:xfrm>
            <a:off x="1139648" y="4426329"/>
            <a:ext cx="1799684" cy="520496"/>
            <a:chOff x="4990288" y="1782720"/>
            <a:chExt cx="1799684" cy="52049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AE2EE14-4869-439A-95FA-38CFD2420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90288" y="1782720"/>
              <a:ext cx="520496" cy="52049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8E7F2E-8BD3-4E70-9CD7-9C1A3255C0C0}"/>
                </a:ext>
              </a:extLst>
            </p:cNvPr>
            <p:cNvSpPr txBox="1"/>
            <p:nvPr/>
          </p:nvSpPr>
          <p:spPr>
            <a:xfrm flipH="1">
              <a:off x="5510784" y="1858302"/>
              <a:ext cx="12791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Insights</a:t>
              </a:r>
            </a:p>
          </p:txBody>
        </p:sp>
      </p:grpSp>
      <p:sp>
        <p:nvSpPr>
          <p:cNvPr id="14" name="Google Shape;257;g21197e7cf6e_0_97">
            <a:extLst>
              <a:ext uri="{FF2B5EF4-FFF2-40B4-BE49-F238E27FC236}">
                <a16:creationId xmlns:a16="http://schemas.microsoft.com/office/drawing/2014/main" id="{A6A7C502-D0D1-4F88-90F1-186C62EBA5B2}"/>
              </a:ext>
            </a:extLst>
          </p:cNvPr>
          <p:cNvSpPr txBox="1">
            <a:spLocks/>
          </p:cNvSpPr>
          <p:nvPr/>
        </p:nvSpPr>
        <p:spPr>
          <a:xfrm>
            <a:off x="291102" y="361419"/>
            <a:ext cx="6062073" cy="4924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3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Total Sales by US Region</a:t>
            </a:r>
          </a:p>
        </p:txBody>
      </p:sp>
    </p:spTree>
    <p:extLst>
      <p:ext uri="{BB962C8B-B14F-4D97-AF65-F5344CB8AC3E}">
        <p14:creationId xmlns:p14="http://schemas.microsoft.com/office/powerpoint/2010/main" val="641396523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1_Office Theme">
  <a:themeElements>
    <a:clrScheme name="Custom 990">
      <a:dk1>
        <a:srgbClr val="000000"/>
      </a:dk1>
      <a:lt1>
        <a:srgbClr val="FFFFFF"/>
      </a:lt1>
      <a:dk2>
        <a:srgbClr val="758294"/>
      </a:dk2>
      <a:lt2>
        <a:srgbClr val="FFFFFF"/>
      </a:lt2>
      <a:accent1>
        <a:srgbClr val="4A6F94"/>
      </a:accent1>
      <a:accent2>
        <a:srgbClr val="2181FF"/>
      </a:accent2>
      <a:accent3>
        <a:srgbClr val="283D56"/>
      </a:accent3>
      <a:accent4>
        <a:srgbClr val="00A1CC"/>
      </a:accent4>
      <a:accent5>
        <a:srgbClr val="919CAB"/>
      </a:accent5>
      <a:accent6>
        <a:srgbClr val="005A8D"/>
      </a:accent6>
      <a:hlink>
        <a:srgbClr val="F0EFEE"/>
      </a:hlink>
      <a:folHlink>
        <a:srgbClr val="F0EFE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983</TotalTime>
  <Words>911</Words>
  <Application>Microsoft Office PowerPoint</Application>
  <PresentationFormat>Widescreen</PresentationFormat>
  <Paragraphs>154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Poppins</vt:lpstr>
      <vt:lpstr>Calibri</vt:lpstr>
      <vt:lpstr>Century Gothic</vt:lpstr>
      <vt:lpstr>Arial</vt:lpstr>
      <vt:lpstr>Source Sans Pro</vt:lpstr>
      <vt:lpstr>Wingdings 3</vt:lpstr>
      <vt:lpstr>1_Office Theme</vt:lpstr>
      <vt:lpstr>Ion Boardroom</vt:lpstr>
      <vt:lpstr>PowerPoint Presentation</vt:lpstr>
      <vt:lpstr>PowerPoint Presentation</vt:lpstr>
      <vt:lpstr> </vt:lpstr>
      <vt:lpstr>Monthly Sales Trend Over Time</vt:lpstr>
      <vt:lpstr>Top 10 Products by Revenue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 </vt:lpstr>
      <vt:lpstr>Page 1 -  Performance Summary</vt:lpstr>
      <vt:lpstr>Page 2 -  Customer Segmentation</vt:lpstr>
      <vt:lpstr>Page 3 -  Revenue Scenarios</vt:lpstr>
      <vt:lpstr>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Suman Sadhukhan</dc:creator>
  <cp:lastModifiedBy>Prabhat Dutta</cp:lastModifiedBy>
  <cp:revision>56</cp:revision>
  <dcterms:created xsi:type="dcterms:W3CDTF">2022-09-23T13:48:30Z</dcterms:created>
  <dcterms:modified xsi:type="dcterms:W3CDTF">2025-08-07T15:09:26Z</dcterms:modified>
</cp:coreProperties>
</file>